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23" autoAdjust="0"/>
  </p:normalViewPr>
  <p:slideViewPr>
    <p:cSldViewPr>
      <p:cViewPr varScale="1">
        <p:scale>
          <a:sx n="43" d="100"/>
          <a:sy n="43" d="100"/>
        </p:scale>
        <p:origin x="-1212" y="-96"/>
      </p:cViewPr>
      <p:guideLst>
        <p:guide orient="horz" pos="2160"/>
        <p:guide pos="2880"/>
      </p:guideLst>
    </p:cSldViewPr>
  </p:slideViewPr>
  <p:notesTextViewPr>
    <p:cViewPr>
      <p:scale>
        <a:sx n="100" d="100"/>
        <a:sy n="100" d="100"/>
      </p:scale>
      <p:origin x="0" y="15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E3040F-25DF-41B7-AA7A-C8D548A076B9}" type="datetimeFigureOut">
              <a:rPr lang="uk-UA" smtClean="0"/>
              <a:t>02.05.2019</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255B35-D933-4DE8-B839-2A808A68207D}" type="slidenum">
              <a:rPr lang="uk-UA" smtClean="0"/>
              <a:t>‹#›</a:t>
            </a:fld>
            <a:endParaRPr lang="uk-UA"/>
          </a:p>
        </p:txBody>
      </p:sp>
    </p:spTree>
    <p:extLst>
      <p:ext uri="{BB962C8B-B14F-4D97-AF65-F5344CB8AC3E}">
        <p14:creationId xmlns:p14="http://schemas.microsoft.com/office/powerpoint/2010/main" val="2214731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smtClean="0">
                <a:solidFill>
                  <a:schemeClr val="tx1"/>
                </a:solidFill>
                <a:effectLst/>
                <a:latin typeface="+mn-lt"/>
                <a:ea typeface="+mn-ea"/>
                <a:cs typeface="+mn-cs"/>
              </a:rPr>
              <a:t>Харчові відходи негативно впливають на навколишнє середовище. Вони спричиняють зміни клімату та нестачу води. Для продуктів харчування, які пізніше стають відходами, потрібна земля для їх вирощування. При цьому багато тварин втрачають середовище проживання, тому що ліси вирубуються для того, щоб звільнити місце для полів. Харчові втрати та відходи призводять до нерівномірного розподілу продуктів харчування та, як наслідок, голоду. Марнування їжі означає втрату грошей, праці та ресурсів.</a:t>
            </a:r>
          </a:p>
          <a:p>
            <a:r>
              <a:rPr lang="uk-UA" sz="1200" kern="1200" dirty="0" smtClean="0">
                <a:solidFill>
                  <a:schemeClr val="tx1"/>
                </a:solidFill>
                <a:effectLst/>
                <a:latin typeface="+mn-lt"/>
                <a:ea typeface="+mn-ea"/>
                <a:cs typeface="+mn-cs"/>
              </a:rPr>
              <a:t>Але гарна новина полягає в тому, що кількість харчових відходів можна зменшити. Але для цього усі ми повинні докладати відповідних зусиль.</a:t>
            </a:r>
            <a:endParaRPr lang="uk-UA" dirty="0"/>
          </a:p>
        </p:txBody>
      </p:sp>
      <p:sp>
        <p:nvSpPr>
          <p:cNvPr id="4" name="Номер слайда 3"/>
          <p:cNvSpPr>
            <a:spLocks noGrp="1"/>
          </p:cNvSpPr>
          <p:nvPr>
            <p:ph type="sldNum" sz="quarter" idx="10"/>
          </p:nvPr>
        </p:nvSpPr>
        <p:spPr/>
        <p:txBody>
          <a:bodyPr/>
          <a:lstStyle/>
          <a:p>
            <a:fld id="{E1255B35-D933-4DE8-B839-2A808A68207D}" type="slidenum">
              <a:rPr lang="uk-UA" smtClean="0"/>
              <a:t>1</a:t>
            </a:fld>
            <a:endParaRPr lang="uk-UA"/>
          </a:p>
        </p:txBody>
      </p:sp>
    </p:spTree>
    <p:extLst>
      <p:ext uri="{BB962C8B-B14F-4D97-AF65-F5344CB8AC3E}">
        <p14:creationId xmlns:p14="http://schemas.microsoft.com/office/powerpoint/2010/main" val="486744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b="1" kern="1200" dirty="0" smtClean="0">
                <a:solidFill>
                  <a:schemeClr val="tx1"/>
                </a:solidFill>
                <a:effectLst/>
                <a:latin typeface="+mn-lt"/>
                <a:ea typeface="+mn-ea"/>
                <a:cs typeface="+mn-cs"/>
              </a:rPr>
              <a:t>9. Ділитися — значить піклуватися.</a:t>
            </a:r>
            <a:r>
              <a:rPr lang="uk-UA" sz="1200" kern="1200" dirty="0" smtClean="0">
                <a:solidFill>
                  <a:schemeClr val="tx1"/>
                </a:solidFill>
                <a:effectLst/>
                <a:latin typeface="+mn-lt"/>
                <a:ea typeface="+mn-ea"/>
                <a:cs typeface="+mn-cs"/>
              </a:rPr>
              <a:t> За останні кілька років багато людей дуже добре усвідомили проблеми, пов'язані з харчовими втратами та відходами. У багатьох місцях запроваджують ініціативи, які вчать людей ділитися їжею. Безкоштовні їдальні</a:t>
            </a:r>
            <a:r>
              <a:rPr lang="uk-UA" sz="1200" kern="1200" baseline="0" dirty="0" smtClean="0">
                <a:solidFill>
                  <a:schemeClr val="tx1"/>
                </a:solidFill>
                <a:effectLst/>
                <a:latin typeface="+mn-lt"/>
                <a:ea typeface="+mn-ea"/>
                <a:cs typeface="+mn-cs"/>
              </a:rPr>
              <a:t> </a:t>
            </a:r>
            <a:r>
              <a:rPr lang="uk-UA" sz="1200" kern="1200" dirty="0" smtClean="0">
                <a:solidFill>
                  <a:schemeClr val="tx1"/>
                </a:solidFill>
                <a:effectLst/>
                <a:latin typeface="+mn-lt"/>
                <a:ea typeface="+mn-ea"/>
                <a:cs typeface="+mn-cs"/>
              </a:rPr>
              <a:t>використовують їжу, рекомендований термін зберігання якої добігає до кінця для приготування страв. Шкільні їдальні жертвують залишки до продовольчих банків, а ресторани «</a:t>
            </a:r>
            <a:r>
              <a:rPr lang="uk-UA" sz="1200" kern="1200" dirty="0" err="1" smtClean="0">
                <a:solidFill>
                  <a:schemeClr val="tx1"/>
                </a:solidFill>
                <a:effectLst/>
                <a:latin typeface="+mn-lt"/>
                <a:ea typeface="+mn-ea"/>
                <a:cs typeface="+mn-cs"/>
              </a:rPr>
              <a:t>Taste</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the</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Waste</a:t>
            </a:r>
            <a:r>
              <a:rPr lang="uk-UA" sz="1200" kern="1200" dirty="0" smtClean="0">
                <a:solidFill>
                  <a:schemeClr val="tx1"/>
                </a:solidFill>
                <a:effectLst/>
                <a:latin typeface="+mn-lt"/>
                <a:ea typeface="+mn-ea"/>
                <a:cs typeface="+mn-cs"/>
              </a:rPr>
              <a:t>» готують тільки страви із інгредієнтів, які б мали стати відходами в магазинах. Мережа активістів, які виступають за зменшення харчових відходів, зростає — знайдіть ці мережі та приєднуйтесь до них!</a:t>
            </a:r>
          </a:p>
          <a:p>
            <a:endParaRPr lang="uk-U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i="1" kern="1200" dirty="0" smtClean="0">
                <a:solidFill>
                  <a:schemeClr val="tx1"/>
                </a:solidFill>
                <a:effectLst/>
                <a:latin typeface="+mn-lt"/>
                <a:ea typeface="+mn-ea"/>
                <a:cs typeface="+mn-cs"/>
              </a:rPr>
              <a:t>П:</a:t>
            </a:r>
            <a:r>
              <a:rPr lang="uk-UA" sz="1200" b="1" i="1" kern="1200" dirty="0" smtClean="0">
                <a:solidFill>
                  <a:schemeClr val="tx1"/>
                </a:solidFill>
                <a:effectLst/>
                <a:latin typeface="+mn-lt"/>
                <a:ea typeface="+mn-ea"/>
                <a:cs typeface="+mn-cs"/>
              </a:rPr>
              <a:t> Чи можете ви назвати будь-які місцеві ініціативи, які допоможуть економити і повторно використовувати продукти харчування?</a:t>
            </a:r>
            <a:endParaRPr lang="ru-RU" sz="1200" kern="1200" dirty="0" smtClean="0">
              <a:solidFill>
                <a:schemeClr val="tx1"/>
              </a:solidFill>
              <a:effectLst/>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E1255B35-D933-4DE8-B839-2A808A68207D}" type="slidenum">
              <a:rPr lang="uk-UA" smtClean="0"/>
              <a:t>10</a:t>
            </a:fld>
            <a:endParaRPr lang="uk-UA"/>
          </a:p>
        </p:txBody>
      </p:sp>
    </p:spTree>
    <p:extLst>
      <p:ext uri="{BB962C8B-B14F-4D97-AF65-F5344CB8AC3E}">
        <p14:creationId xmlns:p14="http://schemas.microsoft.com/office/powerpoint/2010/main" val="4135907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smtClean="0">
                <a:solidFill>
                  <a:schemeClr val="tx1"/>
                </a:solidFill>
                <a:effectLst/>
                <a:latin typeface="+mn-lt"/>
                <a:ea typeface="+mn-ea"/>
                <a:cs typeface="+mn-cs"/>
              </a:rPr>
              <a:t>Марнування їжі означає втрату грошей, праці, енергоносіїв та інших ресурсів. Коли ми використовуємо їжу раціонально, ми економимо кошти та боремося зі зміною клімату. Тому робіть покупки раціонально, правильно зберігайте продукти</a:t>
            </a:r>
            <a:r>
              <a:rPr lang="uk-UA" sz="1200" b="1" kern="1200" dirty="0" smtClean="0">
                <a:solidFill>
                  <a:schemeClr val="tx1"/>
                </a:solidFill>
                <a:effectLst/>
                <a:latin typeface="+mn-lt"/>
                <a:ea typeface="+mn-ea"/>
                <a:cs typeface="+mn-cs"/>
              </a:rPr>
              <a:t> </a:t>
            </a:r>
            <a:r>
              <a:rPr lang="uk-UA" sz="1200" kern="1200" dirty="0" smtClean="0">
                <a:solidFill>
                  <a:schemeClr val="tx1"/>
                </a:solidFill>
                <a:effectLst/>
                <a:latin typeface="+mn-lt"/>
                <a:ea typeface="+mn-ea"/>
                <a:cs typeface="+mn-cs"/>
              </a:rPr>
              <a:t>харчування та діліться залишками їжі. </a:t>
            </a:r>
            <a:r>
              <a:rPr lang="uk-UA" sz="1200" kern="1200" smtClean="0">
                <a:solidFill>
                  <a:schemeClr val="tx1"/>
                </a:solidFill>
                <a:effectLst/>
                <a:latin typeface="+mn-lt"/>
                <a:ea typeface="+mn-ea"/>
                <a:cs typeface="+mn-cs"/>
              </a:rPr>
              <a:t>Попросіть друзів та членів родини робити те ж саме: ТВОРИ  ДОБРО: РАЦІОНАЛЬНО СПОЖИВАЙ ХАРЧОВІ ПРОДУКТИ!</a:t>
            </a:r>
            <a:endParaRPr lang="ru-RU" sz="1200" kern="120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E80CCF7B-3696-4000-ACAC-FBB1B271C51A}" type="slidenum">
              <a:rPr lang="uk-UA" smtClean="0"/>
              <a:t>11</a:t>
            </a:fld>
            <a:endParaRPr lang="uk-UA"/>
          </a:p>
        </p:txBody>
      </p:sp>
    </p:spTree>
    <p:extLst>
      <p:ext uri="{BB962C8B-B14F-4D97-AF65-F5344CB8AC3E}">
        <p14:creationId xmlns:p14="http://schemas.microsoft.com/office/powerpoint/2010/main" val="598485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b="1" kern="1200" dirty="0" smtClean="0">
                <a:solidFill>
                  <a:schemeClr val="tx1"/>
                </a:solidFill>
                <a:effectLst/>
                <a:latin typeface="+mn-lt"/>
                <a:ea typeface="+mn-ea"/>
                <a:cs typeface="+mn-cs"/>
              </a:rPr>
              <a:t>1. Обирайте невеликі порції.</a:t>
            </a:r>
            <a:r>
              <a:rPr lang="uk-UA" sz="1200" kern="1200" dirty="0" smtClean="0">
                <a:solidFill>
                  <a:schemeClr val="tx1"/>
                </a:solidFill>
                <a:effectLst/>
                <a:latin typeface="+mn-lt"/>
                <a:ea typeface="+mn-ea"/>
                <a:cs typeface="+mn-cs"/>
              </a:rPr>
              <a:t> Найпростіший спосіб зменшити кількість харчових відходів — обирати меншу порцію. З‘їжте першу страву та оберіть другу, якщо відчуваєте, що все ще голодні. Таким чином, ви рівно їсте стільки, скільки вам потрібно, а залишки їжі не викидаються. Ви можете робити так само в ресторані або кафе: Якщо ви гадаєте, що порція буде завеликою для вас, замовте відразу меншу порцію, щоб не марнувати їжу, яку потім викинуть у сміття.</a:t>
            </a:r>
            <a:endParaRPr lang="uk-UA" dirty="0"/>
          </a:p>
        </p:txBody>
      </p:sp>
      <p:sp>
        <p:nvSpPr>
          <p:cNvPr id="4" name="Номер слайда 3"/>
          <p:cNvSpPr>
            <a:spLocks noGrp="1"/>
          </p:cNvSpPr>
          <p:nvPr>
            <p:ph type="sldNum" sz="quarter" idx="10"/>
          </p:nvPr>
        </p:nvSpPr>
        <p:spPr/>
        <p:txBody>
          <a:bodyPr/>
          <a:lstStyle/>
          <a:p>
            <a:fld id="{E1255B35-D933-4DE8-B839-2A808A68207D}" type="slidenum">
              <a:rPr lang="uk-UA" smtClean="0"/>
              <a:t>2</a:t>
            </a:fld>
            <a:endParaRPr lang="uk-UA"/>
          </a:p>
        </p:txBody>
      </p:sp>
    </p:spTree>
    <p:extLst>
      <p:ext uri="{BB962C8B-B14F-4D97-AF65-F5344CB8AC3E}">
        <p14:creationId xmlns:p14="http://schemas.microsoft.com/office/powerpoint/2010/main" val="1815867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b="1" kern="1200" dirty="0" smtClean="0">
                <a:solidFill>
                  <a:schemeClr val="tx1"/>
                </a:solidFill>
                <a:effectLst/>
                <a:latin typeface="+mn-lt"/>
                <a:ea typeface="+mn-ea"/>
                <a:cs typeface="+mn-cs"/>
              </a:rPr>
              <a:t>2. Раціонально використовуй залишки їжі.</a:t>
            </a:r>
          </a:p>
          <a:p>
            <a:endParaRPr lang="uk-UA" sz="1200" b="1" i="1" kern="1200" dirty="0" smtClean="0">
              <a:solidFill>
                <a:schemeClr val="tx1"/>
              </a:solidFill>
              <a:effectLst/>
              <a:latin typeface="+mn-lt"/>
              <a:ea typeface="+mn-ea"/>
              <a:cs typeface="+mn-cs"/>
            </a:endParaRPr>
          </a:p>
          <a:p>
            <a:r>
              <a:rPr lang="uk-UA" sz="1200" b="1" i="1" kern="1200" dirty="0" smtClean="0">
                <a:solidFill>
                  <a:schemeClr val="tx1"/>
                </a:solidFill>
                <a:effectLst/>
                <a:latin typeface="+mn-lt"/>
                <a:ea typeface="+mn-ea"/>
                <a:cs typeface="+mn-cs"/>
              </a:rPr>
              <a:t>Що у твоїй родині роблять із залишками їжі?</a:t>
            </a:r>
            <a:endParaRPr lang="ru-RU" sz="1200" kern="1200" dirty="0" smtClean="0">
              <a:solidFill>
                <a:schemeClr val="tx1"/>
              </a:solidFill>
              <a:effectLst/>
              <a:latin typeface="+mn-lt"/>
              <a:ea typeface="+mn-ea"/>
              <a:cs typeface="+mn-cs"/>
            </a:endParaRPr>
          </a:p>
          <a:p>
            <a:r>
              <a:rPr lang="uk-UA" sz="1200" b="1" i="1" kern="1200" dirty="0" smtClean="0">
                <a:solidFill>
                  <a:schemeClr val="tx1"/>
                </a:solidFill>
                <a:effectLst/>
                <a:latin typeface="+mn-lt"/>
                <a:ea typeface="+mn-ea"/>
                <a:cs typeface="+mn-cs"/>
              </a:rPr>
              <a:t>Чи ти можеш придумати інші способи використання залишків?</a:t>
            </a:r>
          </a:p>
          <a:p>
            <a:endParaRPr lang="uk-UA" sz="1200" b="1" i="1" kern="1200" dirty="0" smtClean="0">
              <a:solidFill>
                <a:schemeClr val="tx1"/>
              </a:solidFill>
              <a:effectLst/>
              <a:latin typeface="+mn-lt"/>
              <a:ea typeface="+mn-ea"/>
              <a:cs typeface="+mn-cs"/>
            </a:endParaRPr>
          </a:p>
          <a:p>
            <a:r>
              <a:rPr lang="uk-UA" sz="1200" kern="1200" dirty="0" smtClean="0">
                <a:solidFill>
                  <a:schemeClr val="tx1"/>
                </a:solidFill>
                <a:effectLst/>
                <a:latin typeface="+mn-lt"/>
                <a:ea typeface="+mn-ea"/>
                <a:cs typeface="+mn-cs"/>
              </a:rPr>
              <a:t>Якщо ти не можеш доїсти всю порцію страви, залиш її на наступний день. Використання залишків їжі для приготування страв гарантує, що ти споживаєш усе, що купуєш. Замість того, щоб викидати залишки в бак для сміття, чому б не використати їх в якості інгредієнтів для приготування страв наступного дня? Або поклавши залишки в холодильник, просто розігрій їх наступного дня. В пасту можна додати залишки тунця та перетворити на запечену страву. Залишки варених овочів можна використати для приготування супу. Якщо ти не впевнений, чи зможеш доїсти залишки на наступний день після того, як вони були приготовані, заморозь їх або попроси зробити це своїх батьків.</a:t>
            </a:r>
            <a:endParaRPr lang="ru-RU" sz="1200" kern="1200" dirty="0" smtClean="0">
              <a:solidFill>
                <a:schemeClr val="tx1"/>
              </a:solidFill>
              <a:effectLst/>
              <a:latin typeface="+mn-lt"/>
              <a:ea typeface="+mn-ea"/>
              <a:cs typeface="+mn-cs"/>
            </a:endParaRPr>
          </a:p>
          <a:p>
            <a:r>
              <a:rPr lang="uk-UA" sz="1200" kern="1200" dirty="0" smtClean="0">
                <a:solidFill>
                  <a:schemeClr val="tx1"/>
                </a:solidFill>
                <a:effectLst/>
                <a:latin typeface="+mn-lt"/>
                <a:ea typeface="+mn-ea"/>
                <a:cs typeface="+mn-cs"/>
              </a:rPr>
              <a:t>Пам'ятайте, що надзвичайно важливо покласти залишки в холодильник або морозильну камеру протягом двох годин після приготування. У літні місяці цей час потрібно скоротити до однієї години. Розділіть залишки на декілька чистих невеликих контейнерів, так вони швидше охолонуть. Для безпечного споживання залишків продуктів харчування в майбутньому їх необхідно обов’язково відразу охолодити та заморозити.</a:t>
            </a:r>
            <a:endParaRPr lang="ru-RU" sz="1200" kern="1200" dirty="0" smtClean="0">
              <a:solidFill>
                <a:schemeClr val="tx1"/>
              </a:solidFill>
              <a:effectLst/>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E1255B35-D933-4DE8-B839-2A808A68207D}" type="slidenum">
              <a:rPr lang="uk-UA" smtClean="0"/>
              <a:t>3</a:t>
            </a:fld>
            <a:endParaRPr lang="uk-UA"/>
          </a:p>
        </p:txBody>
      </p:sp>
    </p:spTree>
    <p:extLst>
      <p:ext uri="{BB962C8B-B14F-4D97-AF65-F5344CB8AC3E}">
        <p14:creationId xmlns:p14="http://schemas.microsoft.com/office/powerpoint/2010/main" val="2276736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b="1" kern="1200" dirty="0" smtClean="0">
                <a:solidFill>
                  <a:schemeClr val="tx1"/>
                </a:solidFill>
                <a:effectLst/>
                <a:latin typeface="+mn-lt"/>
                <a:ea typeface="+mn-ea"/>
                <a:cs typeface="+mn-cs"/>
              </a:rPr>
              <a:t>3. Купуй розумно.</a:t>
            </a:r>
            <a:r>
              <a:rPr lang="uk-UA" sz="1200" kern="1200" dirty="0" smtClean="0">
                <a:solidFill>
                  <a:schemeClr val="tx1"/>
                </a:solidFill>
                <a:effectLst/>
                <a:latin typeface="+mn-lt"/>
                <a:ea typeface="+mn-ea"/>
                <a:cs typeface="+mn-cs"/>
              </a:rPr>
              <a:t> Згадай ананас, який виглядає настільки апетитним у магазині, але ти не зможеш з’їсти його повністю, оскільки більше ніхто в сім’ї не їсть ананасів. Або курку, яку ти викинув після того, як вона зіпсувалася, оскільки згадав, що в холодильнику лежить фарш, який потрібно приготувати. Чи печиво, яке також викидається, тому що ти не доїв його вчасно.</a:t>
            </a:r>
            <a:r>
              <a:rPr lang="uk-UA" sz="1200" kern="1200" baseline="0" dirty="0" smtClean="0">
                <a:solidFill>
                  <a:schemeClr val="tx1"/>
                </a:solidFill>
                <a:effectLst/>
                <a:latin typeface="+mn-lt"/>
                <a:ea typeface="+mn-ea"/>
                <a:cs typeface="+mn-cs"/>
              </a:rPr>
              <a:t> </a:t>
            </a:r>
            <a:r>
              <a:rPr lang="uk-UA" sz="1200" kern="1200" dirty="0" smtClean="0">
                <a:solidFill>
                  <a:schemeClr val="tx1"/>
                </a:solidFill>
                <a:effectLst/>
                <a:latin typeface="+mn-lt"/>
                <a:ea typeface="+mn-ea"/>
                <a:cs typeface="+mn-cs"/>
              </a:rPr>
              <a:t>Ми часто купуємо більше їжі, ніж можемо з'їсти до закінчення терміну її придатності. Існують прості способи уникнути надмірних покупок.</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b="1"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i="1" kern="1200" dirty="0" smtClean="0">
                <a:solidFill>
                  <a:schemeClr val="tx1"/>
                </a:solidFill>
                <a:effectLst/>
                <a:latin typeface="+mn-lt"/>
                <a:ea typeface="+mn-ea"/>
                <a:cs typeface="+mn-cs"/>
              </a:rPr>
              <a:t>П: </a:t>
            </a:r>
            <a:r>
              <a:rPr lang="uk-UA" sz="1200" b="1" i="1" kern="1200" dirty="0" smtClean="0">
                <a:solidFill>
                  <a:schemeClr val="tx1"/>
                </a:solidFill>
                <a:effectLst/>
                <a:latin typeface="+mn-lt"/>
                <a:ea typeface="+mn-ea"/>
                <a:cs typeface="+mn-cs"/>
              </a:rPr>
              <a:t>Подумай над тим, як зменшити надмірну кількість покупок</a:t>
            </a: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uk-U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uk-UA" sz="1200" kern="1200" dirty="0" smtClean="0">
                <a:solidFill>
                  <a:schemeClr val="tx1"/>
                </a:solidFill>
                <a:effectLst/>
                <a:latin typeface="+mn-lt"/>
                <a:ea typeface="+mn-ea"/>
                <a:cs typeface="+mn-cs"/>
              </a:rPr>
              <a:t>Найголовніше, ти повинен все ретельно обдумати, перш ніж зробити покупку. Попроси батьків планувати харчування, використовувати списки покупок і уникати необдуманих покупок. Таким чином, у тебе буде менше шансів купити продукти, які тобі не потрібні, і які ти навряд чи будеш їсти. Не купуй продукти харчування на голодний шлунок, оскільки це також допомагає уникнути непотрібних покупок.</a:t>
            </a:r>
            <a:endParaRPr lang="ru-RU" sz="1200" kern="1200" dirty="0" smtClean="0">
              <a:solidFill>
                <a:schemeClr val="tx1"/>
              </a:solidFill>
              <a:effectLst/>
              <a:latin typeface="+mn-lt"/>
              <a:ea typeface="+mn-ea"/>
              <a:cs typeface="+mn-cs"/>
            </a:endParaRPr>
          </a:p>
          <a:p>
            <a:endParaRPr lang="uk-U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uk-UA" sz="1200" b="1" i="1" kern="1200" dirty="0" smtClean="0">
                <a:solidFill>
                  <a:schemeClr val="tx1"/>
                </a:solidFill>
                <a:effectLst/>
                <a:latin typeface="+mn-lt"/>
                <a:ea typeface="+mn-ea"/>
                <a:cs typeface="+mn-cs"/>
              </a:rPr>
              <a:t>Чи не помічав ти, що на голодний шлунок ти купуєш забагато продуктів?</a:t>
            </a:r>
            <a:endParaRPr lang="ru-RU" sz="1200" kern="1200" dirty="0" smtClean="0">
              <a:solidFill>
                <a:schemeClr val="tx1"/>
              </a:solidFill>
              <a:effectLst/>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E1255B35-D933-4DE8-B839-2A808A68207D}" type="slidenum">
              <a:rPr lang="uk-UA" smtClean="0"/>
              <a:t>4</a:t>
            </a:fld>
            <a:endParaRPr lang="uk-UA"/>
          </a:p>
        </p:txBody>
      </p:sp>
    </p:spTree>
    <p:extLst>
      <p:ext uri="{BB962C8B-B14F-4D97-AF65-F5344CB8AC3E}">
        <p14:creationId xmlns:p14="http://schemas.microsoft.com/office/powerpoint/2010/main" val="494565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b="1" kern="1200" dirty="0" smtClean="0">
                <a:solidFill>
                  <a:schemeClr val="tx1"/>
                </a:solidFill>
                <a:effectLst/>
                <a:latin typeface="+mn-lt"/>
                <a:ea typeface="+mn-ea"/>
                <a:cs typeface="+mn-cs"/>
              </a:rPr>
              <a:t>4. Купуй фрукти та овочі нестандартної форми.</a:t>
            </a:r>
            <a:r>
              <a:rPr lang="uk-UA" sz="1200" kern="1200" dirty="0" smtClean="0">
                <a:solidFill>
                  <a:schemeClr val="tx1"/>
                </a:solidFill>
                <a:effectLst/>
                <a:latin typeface="+mn-lt"/>
                <a:ea typeface="+mn-ea"/>
                <a:cs typeface="+mn-cs"/>
              </a:rPr>
              <a:t> Яблуко не обов’язково повинне бути круглим та стиглим, морква — довгою та прямою, а картопля ідеально гладкою. Насправді, фрукти та овочі можуть бути різної форми та розміру, і кожен з них однаково смачний і корисний. На яблуку можуть бути плями, морква може бути трохи зігнутою, а картопля — кривою та з шишками. Проте жоден з цих дефектів не впливає на смак продукту або його харчову цінність. Якщо фрукт або овоч не має значних зовнішніх пошкоджень, це означає, що його внутрішня частина стерильна та придатна для споживання.</a:t>
            </a:r>
          </a:p>
          <a:p>
            <a:r>
              <a:rPr lang="uk-UA" sz="1200" kern="1200" dirty="0" smtClean="0">
                <a:solidFill>
                  <a:schemeClr val="tx1"/>
                </a:solidFill>
                <a:effectLst/>
                <a:latin typeface="+mn-lt"/>
                <a:ea typeface="+mn-ea"/>
                <a:cs typeface="+mn-cs"/>
              </a:rPr>
              <a:t>Ми настільки звикли до думки про те, що фрукти та овочі повинні мати ідеальну форму, що багато корисної та якісної їжі навіть не виставляють на прилавки: Власники магазинів вважають, що клієнти не будуть купувати ці продукти, і тому їх часто викидають, перш ніж вони навіть дістаються до прилавків магазинів.</a:t>
            </a:r>
            <a:endParaRPr lang="ru-RU" sz="1200" kern="1200" dirty="0" smtClean="0">
              <a:solidFill>
                <a:schemeClr val="tx1"/>
              </a:solidFill>
              <a:effectLst/>
              <a:latin typeface="+mn-lt"/>
              <a:ea typeface="+mn-ea"/>
              <a:cs typeface="+mn-cs"/>
            </a:endParaRPr>
          </a:p>
          <a:p>
            <a:r>
              <a:rPr lang="uk-UA" sz="1200" kern="1200" dirty="0" smtClean="0">
                <a:solidFill>
                  <a:schemeClr val="tx1"/>
                </a:solidFill>
                <a:effectLst/>
                <a:latin typeface="+mn-lt"/>
                <a:ea typeface="+mn-ea"/>
                <a:cs typeface="+mn-cs"/>
              </a:rPr>
              <a:t>Проте багато магазинів пропонують своїм клієнтам фрукти та овочі нестандартної форми. Якщо ти бачиш фрукти і овочі дивної форми, подумай про те, щоб придбати їх замість звичайних, або попроси батьків купити саме їх. Таким чином ти продемонструєш, що зважаєш на проблему харчових відходів, та робиш свій внесок у зменшення кількості змарнованої їжі. І оскільки багато магазинів пропонують продукти нестандартної форми за зниженими цінами, ти можеш заощадити кошти. Пам'ятай: форми і розміри фруктів та овочів відрізняються, але це жодним чином не впливає на їх якість. Свідомо підходь до вибору продуктів харчування та купуй фрукти і овочі нестандартної форми.</a:t>
            </a:r>
            <a:endParaRPr lang="ru-RU" sz="1200" kern="1200" dirty="0" smtClean="0">
              <a:solidFill>
                <a:schemeClr val="tx1"/>
              </a:solidFill>
              <a:effectLst/>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E1255B35-D933-4DE8-B839-2A808A68207D}" type="slidenum">
              <a:rPr lang="uk-UA" smtClean="0"/>
              <a:t>5</a:t>
            </a:fld>
            <a:endParaRPr lang="uk-UA"/>
          </a:p>
        </p:txBody>
      </p:sp>
    </p:spTree>
    <p:extLst>
      <p:ext uri="{BB962C8B-B14F-4D97-AF65-F5344CB8AC3E}">
        <p14:creationId xmlns:p14="http://schemas.microsoft.com/office/powerpoint/2010/main" val="1721808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b="1" kern="1200" dirty="0" smtClean="0">
                <a:solidFill>
                  <a:schemeClr val="tx1"/>
                </a:solidFill>
                <a:effectLst/>
                <a:latin typeface="+mn-lt"/>
                <a:ea typeface="+mn-ea"/>
                <a:cs typeface="+mn-cs"/>
              </a:rPr>
              <a:t>5. Перевір </a:t>
            </a:r>
            <a:r>
              <a:rPr lang="uk-UA" sz="1200" b="1" kern="1200" dirty="0" smtClean="0">
                <a:solidFill>
                  <a:schemeClr val="tx1"/>
                </a:solidFill>
                <a:effectLst/>
                <a:latin typeface="+mn-lt"/>
                <a:ea typeface="+mn-ea"/>
                <a:cs typeface="+mn-cs"/>
              </a:rPr>
              <a:t>холодильник</a:t>
            </a:r>
            <a:endParaRPr lang="uk-UA"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b="1"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i="1" kern="1200" dirty="0" smtClean="0">
                <a:solidFill>
                  <a:schemeClr val="tx1"/>
                </a:solidFill>
                <a:effectLst/>
                <a:latin typeface="+mn-lt"/>
                <a:ea typeface="+mn-ea"/>
                <a:cs typeface="+mn-cs"/>
              </a:rPr>
              <a:t>П: </a:t>
            </a:r>
            <a:r>
              <a:rPr lang="uk-UA" sz="1200" b="1" i="1" kern="1200" dirty="0" smtClean="0">
                <a:solidFill>
                  <a:schemeClr val="tx1"/>
                </a:solidFill>
                <a:effectLst/>
                <a:latin typeface="+mn-lt"/>
                <a:ea typeface="+mn-ea"/>
                <a:cs typeface="+mn-cs"/>
              </a:rPr>
              <a:t>Про що слід пам’ятати, коли ти відкриваєш двері холодильника?</a:t>
            </a: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uk-U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uk-UA" sz="1200" kern="1200" dirty="0" smtClean="0">
                <a:solidFill>
                  <a:schemeClr val="tx1"/>
                </a:solidFill>
                <a:effectLst/>
                <a:latin typeface="+mn-lt"/>
                <a:ea typeface="+mn-ea"/>
                <a:cs typeface="+mn-cs"/>
              </a:rPr>
              <a:t>Для збереження свіжості заморожених продуктів температура повинна становити від 1 до 5 градусів за Цельсієм. Переконайся, що в холодильнику налаштована правильна температура та дізнайся в яких відділеннях холодильника слід зберігати різні продукти. Переконайся, що холодильник не переповнений! Переповнений холодильник споживає більше енергії, і цілком імовірно, що ти забудеш про ті продукти, які розміщені в його дальніх кутах.</a:t>
            </a:r>
            <a:endParaRPr lang="ru-RU" sz="1200" kern="1200" dirty="0" smtClean="0">
              <a:solidFill>
                <a:schemeClr val="tx1"/>
              </a:solidFill>
              <a:effectLst/>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E1255B35-D933-4DE8-B839-2A808A68207D}" type="slidenum">
              <a:rPr lang="uk-UA" smtClean="0"/>
              <a:t>6</a:t>
            </a:fld>
            <a:endParaRPr lang="uk-UA"/>
          </a:p>
        </p:txBody>
      </p:sp>
    </p:spTree>
    <p:extLst>
      <p:ext uri="{BB962C8B-B14F-4D97-AF65-F5344CB8AC3E}">
        <p14:creationId xmlns:p14="http://schemas.microsoft.com/office/powerpoint/2010/main" val="383513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b="1" kern="1200" dirty="0" smtClean="0">
                <a:solidFill>
                  <a:schemeClr val="tx1"/>
                </a:solidFill>
                <a:effectLst/>
                <a:latin typeface="+mn-lt"/>
                <a:ea typeface="+mn-ea"/>
                <a:cs typeface="+mn-cs"/>
              </a:rPr>
              <a:t>6. Першим поступає — першим споживається</a:t>
            </a:r>
            <a:r>
              <a:rPr lang="en-US" sz="1200" b="1" kern="1200" dirty="0" smtClean="0">
                <a:solidFill>
                  <a:schemeClr val="tx1"/>
                </a:solidFill>
                <a:effectLst/>
                <a:latin typeface="+mn-lt"/>
                <a:ea typeface="+mn-ea"/>
                <a:cs typeface="+mn-cs"/>
              </a:rPr>
              <a:t>!</a:t>
            </a:r>
            <a:endParaRPr lang="uk-UA"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uk-UA" sz="1200" kern="1200" dirty="0" smtClean="0">
                <a:solidFill>
                  <a:schemeClr val="tx1"/>
                </a:solidFill>
                <a:effectLst/>
                <a:latin typeface="+mn-lt"/>
                <a:ea typeface="+mn-ea"/>
                <a:cs typeface="+mn-cs"/>
              </a:rPr>
              <a:t>Те, що звучить невиразно, як дивне правило, насправді є одним з найпростіших способів зменшити кількість харчових відходів: коли ти або твої батьки принесли нові продукти, розмісти їх в холодильнику або буфеті таким чином, щоб старі продукти розміщувались в передній частині, а свіжі, тобто з найдовшим терміном придатності — в задній. Таким чином ти спочатку використаєш продукти, які вже певний час зберігаються, та встигнеш спожити ті, які ти щойно придбав.</a:t>
            </a:r>
            <a:endParaRPr lang="ru-RU" sz="1200" kern="1200" dirty="0" smtClean="0">
              <a:solidFill>
                <a:schemeClr val="tx1"/>
              </a:solidFill>
              <a:effectLst/>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E1255B35-D933-4DE8-B839-2A808A68207D}" type="slidenum">
              <a:rPr lang="uk-UA" smtClean="0"/>
              <a:t>7</a:t>
            </a:fld>
            <a:endParaRPr lang="uk-UA"/>
          </a:p>
        </p:txBody>
      </p:sp>
    </p:spTree>
    <p:extLst>
      <p:ext uri="{BB962C8B-B14F-4D97-AF65-F5344CB8AC3E}">
        <p14:creationId xmlns:p14="http://schemas.microsoft.com/office/powerpoint/2010/main" val="1606348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b="1" kern="1200" dirty="0" smtClean="0">
                <a:solidFill>
                  <a:schemeClr val="tx1"/>
                </a:solidFill>
                <a:effectLst/>
                <a:latin typeface="+mn-lt"/>
                <a:ea typeface="+mn-ea"/>
                <a:cs typeface="+mn-cs"/>
              </a:rPr>
              <a:t>7. Читай дати на продуктах харчування</a:t>
            </a:r>
          </a:p>
          <a:p>
            <a:endParaRPr lang="uk-UA" sz="1200" b="1" kern="1200" dirty="0" smtClean="0">
              <a:solidFill>
                <a:schemeClr val="tx1"/>
              </a:solidFill>
              <a:effectLst/>
              <a:latin typeface="+mn-lt"/>
              <a:ea typeface="+mn-ea"/>
              <a:cs typeface="+mn-cs"/>
            </a:endParaRPr>
          </a:p>
          <a:p>
            <a:r>
              <a:rPr lang="ru-RU" sz="1200" b="1" i="1" kern="1200" dirty="0" smtClean="0">
                <a:solidFill>
                  <a:schemeClr val="tx1"/>
                </a:solidFill>
                <a:effectLst/>
                <a:latin typeface="+mn-lt"/>
                <a:ea typeface="+mn-ea"/>
                <a:cs typeface="+mn-cs"/>
              </a:rPr>
              <a:t>П:</a:t>
            </a:r>
            <a:r>
              <a:rPr lang="uk-UA" sz="1200" b="1" i="1" kern="1200" dirty="0" smtClean="0">
                <a:solidFill>
                  <a:schemeClr val="tx1"/>
                </a:solidFill>
                <a:effectLst/>
                <a:latin typeface="+mn-lt"/>
                <a:ea typeface="+mn-ea"/>
                <a:cs typeface="+mn-cs"/>
              </a:rPr>
              <a:t> Яка інформація міститься на етикетках?</a:t>
            </a:r>
            <a:endParaRPr lang="ru-RU" sz="1200" kern="1200" dirty="0" smtClean="0">
              <a:solidFill>
                <a:schemeClr val="tx1"/>
              </a:solidFill>
              <a:effectLst/>
              <a:latin typeface="+mn-lt"/>
              <a:ea typeface="+mn-ea"/>
              <a:cs typeface="+mn-cs"/>
            </a:endParaRPr>
          </a:p>
          <a:p>
            <a:r>
              <a:rPr lang="uk-UA" sz="1200" b="1" i="1" kern="1200" dirty="0" smtClean="0">
                <a:solidFill>
                  <a:schemeClr val="tx1"/>
                </a:solidFill>
                <a:effectLst/>
                <a:latin typeface="+mn-lt"/>
                <a:ea typeface="+mn-ea"/>
                <a:cs typeface="+mn-cs"/>
              </a:rPr>
              <a:t>Що означають написи «Рекомендується спожити до» та «Спожити до»?</a:t>
            </a:r>
            <a:endParaRPr lang="ru-RU" sz="1200" kern="1200" dirty="0" smtClean="0">
              <a:solidFill>
                <a:schemeClr val="tx1"/>
              </a:solidFill>
              <a:effectLst/>
              <a:latin typeface="+mn-lt"/>
              <a:ea typeface="+mn-ea"/>
              <a:cs typeface="+mn-cs"/>
            </a:endParaRPr>
          </a:p>
          <a:p>
            <a:endParaRPr lang="uk-UA" dirty="0" smtClean="0"/>
          </a:p>
          <a:p>
            <a:r>
              <a:rPr lang="uk-UA" sz="1200" kern="1200" dirty="0" smtClean="0">
                <a:solidFill>
                  <a:schemeClr val="tx1"/>
                </a:solidFill>
                <a:effectLst/>
                <a:latin typeface="+mn-lt"/>
                <a:ea typeface="+mn-ea"/>
                <a:cs typeface="+mn-cs"/>
              </a:rPr>
              <a:t>На багатьох упаковках продуктів харчування зазначенні терміни придатності. Найголовніший напис — «Спожити до». Деякі продукти харчування, такі як сире м'ясо, мають дуже обмежений термін придатності. Споживання цієї продукції після закінчення терміну зберігання може зашкодити здоров’ю. Якщо ти розумієш, що не встигнеш спожити продукти харчування до закінчення терміну придатності, ти можеш заморозити їх, а пізніше розморозити та доїсти. Якщо не заморозити їжу до закінчення дати «Спожити до», її доведеться викинути.</a:t>
            </a:r>
            <a:endParaRPr lang="ru-RU" sz="1200" kern="1200" dirty="0" smtClean="0">
              <a:solidFill>
                <a:schemeClr val="tx1"/>
              </a:solidFill>
              <a:effectLst/>
              <a:latin typeface="+mn-lt"/>
              <a:ea typeface="+mn-ea"/>
              <a:cs typeface="+mn-cs"/>
            </a:endParaRPr>
          </a:p>
          <a:p>
            <a:r>
              <a:rPr lang="uk-UA" sz="1200" kern="1200" dirty="0" smtClean="0">
                <a:solidFill>
                  <a:schemeClr val="tx1"/>
                </a:solidFill>
                <a:effectLst/>
                <a:latin typeface="+mn-lt"/>
                <a:ea typeface="+mn-ea"/>
                <a:cs typeface="+mn-cs"/>
              </a:rPr>
              <a:t>Напис «Рекомендується спожити до» не настільки категоричний. Якщо на етикетці міститься такий напис, це означає, що продукт зберігатиме смак, запах та вигляд до закінчення цього терміну. Інформація говорить дуже мало про те, коли саме їжа втратить якість або стане небезпечною та непридатною для використання. Якщо упаковка ціла, а їжа зберігалася правильно, то вона придатна для споживання після закінчення терміну, вказаного після напису «Рекомендується спожити до». Також можна просто ретельно оглянути цей продукт або попросити зробити це батьків. Якщо продукт має гарний вигляд та приємний смак після дати «Рекомендується спожити до», він, як правило, придатний для споживання.</a:t>
            </a:r>
            <a:endParaRPr lang="uk-UA" dirty="0"/>
          </a:p>
        </p:txBody>
      </p:sp>
      <p:sp>
        <p:nvSpPr>
          <p:cNvPr id="4" name="Номер слайда 3"/>
          <p:cNvSpPr>
            <a:spLocks noGrp="1"/>
          </p:cNvSpPr>
          <p:nvPr>
            <p:ph type="sldNum" sz="quarter" idx="10"/>
          </p:nvPr>
        </p:nvSpPr>
        <p:spPr/>
        <p:txBody>
          <a:bodyPr/>
          <a:lstStyle/>
          <a:p>
            <a:fld id="{E1255B35-D933-4DE8-B839-2A808A68207D}" type="slidenum">
              <a:rPr lang="uk-UA" smtClean="0"/>
              <a:t>8</a:t>
            </a:fld>
            <a:endParaRPr lang="uk-UA"/>
          </a:p>
        </p:txBody>
      </p:sp>
    </p:spTree>
    <p:extLst>
      <p:ext uri="{BB962C8B-B14F-4D97-AF65-F5344CB8AC3E}">
        <p14:creationId xmlns:p14="http://schemas.microsoft.com/office/powerpoint/2010/main" val="2221675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b="1" kern="1200" dirty="0" smtClean="0">
                <a:solidFill>
                  <a:schemeClr val="tx1"/>
                </a:solidFill>
                <a:effectLst/>
                <a:latin typeface="+mn-lt"/>
                <a:ea typeface="+mn-ea"/>
                <a:cs typeface="+mn-cs"/>
              </a:rPr>
              <a:t>8. Перетворюй їжу в садове добриво.</a:t>
            </a:r>
            <a:r>
              <a:rPr lang="uk-UA" sz="1200" kern="1200" dirty="0" smtClean="0">
                <a:solidFill>
                  <a:schemeClr val="tx1"/>
                </a:solidFill>
                <a:effectLst/>
                <a:latin typeface="+mn-lt"/>
                <a:ea typeface="+mn-ea"/>
                <a:cs typeface="+mn-cs"/>
              </a:rPr>
              <a:t> Якщо частина їжі все ж зіпсувалася, з неї можна зробити садове добриво.</a:t>
            </a:r>
          </a:p>
          <a:p>
            <a:endParaRPr lang="uk-U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i="1" kern="1200" dirty="0" smtClean="0">
                <a:solidFill>
                  <a:schemeClr val="tx1"/>
                </a:solidFill>
                <a:effectLst/>
                <a:latin typeface="+mn-lt"/>
                <a:ea typeface="+mn-ea"/>
                <a:cs typeface="+mn-cs"/>
              </a:rPr>
              <a:t>П:</a:t>
            </a:r>
            <a:r>
              <a:rPr lang="uk-UA" sz="1200" b="1" i="1" kern="1200" dirty="0" smtClean="0">
                <a:solidFill>
                  <a:schemeClr val="tx1"/>
                </a:solidFill>
                <a:effectLst/>
                <a:latin typeface="+mn-lt"/>
                <a:ea typeface="+mn-ea"/>
                <a:cs typeface="+mn-cs"/>
              </a:rPr>
              <a:t> Яка інша назва садового добрива? (</a:t>
            </a:r>
            <a:r>
              <a:rPr lang="ru-RU" sz="1200" b="1" i="1" kern="1200" dirty="0" smtClean="0">
                <a:solidFill>
                  <a:schemeClr val="tx1"/>
                </a:solidFill>
                <a:effectLst/>
                <a:latin typeface="+mn-lt"/>
                <a:ea typeface="+mn-ea"/>
                <a:cs typeface="+mn-cs"/>
              </a:rPr>
              <a:t>В:</a:t>
            </a:r>
            <a:r>
              <a:rPr lang="uk-UA" sz="1200" b="1" i="1" kern="1200" dirty="0" smtClean="0">
                <a:solidFill>
                  <a:schemeClr val="tx1"/>
                </a:solidFill>
                <a:effectLst/>
                <a:latin typeface="+mn-lt"/>
                <a:ea typeface="+mn-ea"/>
                <a:cs typeface="+mn-cs"/>
              </a:rPr>
              <a:t> компост) Чому ми називаємо компост «садовим добривом»? (</a:t>
            </a:r>
            <a:r>
              <a:rPr lang="ru-RU" sz="1200" b="1" i="1" kern="1200" dirty="0" smtClean="0">
                <a:solidFill>
                  <a:schemeClr val="tx1"/>
                </a:solidFill>
                <a:effectLst/>
                <a:latin typeface="+mn-lt"/>
                <a:ea typeface="+mn-ea"/>
                <a:cs typeface="+mn-cs"/>
              </a:rPr>
              <a:t>В:</a:t>
            </a:r>
            <a:r>
              <a:rPr lang="uk-UA" sz="1200" b="1" i="1" kern="1200" dirty="0" smtClean="0">
                <a:solidFill>
                  <a:schemeClr val="tx1"/>
                </a:solidFill>
                <a:effectLst/>
                <a:latin typeface="+mn-lt"/>
                <a:ea typeface="+mn-ea"/>
                <a:cs typeface="+mn-cs"/>
              </a:rPr>
              <a:t> Тому що компостований ґрунт так само потрібен для нашого саду, як для нас їжа.)</a:t>
            </a:r>
            <a:endParaRPr lang="ru-RU" sz="1200" kern="1200" dirty="0" smtClean="0">
              <a:solidFill>
                <a:schemeClr val="tx1"/>
              </a:solidFill>
              <a:effectLst/>
              <a:latin typeface="+mn-lt"/>
              <a:ea typeface="+mn-ea"/>
              <a:cs typeface="+mn-cs"/>
            </a:endParaRPr>
          </a:p>
          <a:p>
            <a:endParaRPr lang="uk-UA" dirty="0" smtClean="0"/>
          </a:p>
          <a:p>
            <a:r>
              <a:rPr lang="uk-UA" sz="1200" kern="1200" dirty="0" smtClean="0">
                <a:solidFill>
                  <a:schemeClr val="tx1"/>
                </a:solidFill>
                <a:effectLst/>
                <a:latin typeface="+mn-lt"/>
                <a:ea typeface="+mn-ea"/>
                <a:cs typeface="+mn-cs"/>
              </a:rPr>
              <a:t>Замість того, щоб викидати залишки в сміттєвий бак та збільшувати кількість викидів парникових газів, які виникають при перевезенні та утилізації відходів, чому б не викидати відходи та очистки</a:t>
            </a:r>
            <a:r>
              <a:rPr lang="uk-UA" sz="1200" kern="1200" baseline="0" dirty="0" smtClean="0">
                <a:solidFill>
                  <a:schemeClr val="tx1"/>
                </a:solidFill>
                <a:effectLst/>
                <a:latin typeface="+mn-lt"/>
                <a:ea typeface="+mn-ea"/>
                <a:cs typeface="+mn-cs"/>
              </a:rPr>
              <a:t> від</a:t>
            </a:r>
            <a:r>
              <a:rPr lang="uk-UA" sz="1200" kern="1200" dirty="0" smtClean="0">
                <a:solidFill>
                  <a:schemeClr val="tx1"/>
                </a:solidFill>
                <a:effectLst/>
                <a:latin typeface="+mn-lt"/>
                <a:ea typeface="+mn-ea"/>
                <a:cs typeface="+mn-cs"/>
              </a:rPr>
              <a:t> фруктів та овочів у відро для компосту? Через кілька місяців ти отримаєш якісний та цінний компост для рослин.</a:t>
            </a:r>
            <a:endParaRPr lang="uk-UA" dirty="0"/>
          </a:p>
        </p:txBody>
      </p:sp>
      <p:sp>
        <p:nvSpPr>
          <p:cNvPr id="4" name="Номер слайда 3"/>
          <p:cNvSpPr>
            <a:spLocks noGrp="1"/>
          </p:cNvSpPr>
          <p:nvPr>
            <p:ph type="sldNum" sz="quarter" idx="10"/>
          </p:nvPr>
        </p:nvSpPr>
        <p:spPr/>
        <p:txBody>
          <a:bodyPr/>
          <a:lstStyle/>
          <a:p>
            <a:fld id="{E1255B35-D933-4DE8-B839-2A808A68207D}" type="slidenum">
              <a:rPr lang="uk-UA" smtClean="0"/>
              <a:t>9</a:t>
            </a:fld>
            <a:endParaRPr lang="uk-UA"/>
          </a:p>
        </p:txBody>
      </p:sp>
    </p:spTree>
    <p:extLst>
      <p:ext uri="{BB962C8B-B14F-4D97-AF65-F5344CB8AC3E}">
        <p14:creationId xmlns:p14="http://schemas.microsoft.com/office/powerpoint/2010/main" val="2408323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02.05.2019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02.05.2019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02.05.2019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02.05.2019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02.05.2019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02.05.2019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02.05.2019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02.05.2019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02.05.2019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02.05.2019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02.05.2019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02.05.2019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Пятно 1 3"/>
          <p:cNvSpPr/>
          <p:nvPr/>
        </p:nvSpPr>
        <p:spPr>
          <a:xfrm>
            <a:off x="611560" y="1556792"/>
            <a:ext cx="7704856" cy="432048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TextBox 4"/>
          <p:cNvSpPr txBox="1"/>
          <p:nvPr/>
        </p:nvSpPr>
        <p:spPr>
          <a:xfrm>
            <a:off x="251520" y="476672"/>
            <a:ext cx="8892480" cy="615553"/>
          </a:xfrm>
          <a:prstGeom prst="rect">
            <a:avLst/>
          </a:prstGeom>
          <a:noFill/>
        </p:spPr>
        <p:txBody>
          <a:bodyPr wrap="square" rtlCol="0">
            <a:spAutoFit/>
          </a:bodyPr>
          <a:lstStyle/>
          <a:p>
            <a:pPr algn="ctr"/>
            <a:r>
              <a:rPr lang="uk-UA" sz="3400" b="1" dirty="0" smtClean="0">
                <a:solidFill>
                  <a:srgbClr val="800080"/>
                </a:solidFill>
                <a:latin typeface="Comic Sans MS" pitchFamily="66" charset="0"/>
              </a:rPr>
              <a:t>ГОДУЙ СЕБЕ, А НЕ БАК ДЛЯ СМІТТЯ:</a:t>
            </a:r>
            <a:endParaRPr lang="uk-UA" sz="3400" b="1" dirty="0">
              <a:solidFill>
                <a:srgbClr val="800080"/>
              </a:solidFill>
              <a:latin typeface="Comic Sans MS" pitchFamily="66" charset="0"/>
            </a:endParaRPr>
          </a:p>
        </p:txBody>
      </p:sp>
      <p:sp>
        <p:nvSpPr>
          <p:cNvPr id="6" name="TextBox 5"/>
          <p:cNvSpPr txBox="1"/>
          <p:nvPr/>
        </p:nvSpPr>
        <p:spPr>
          <a:xfrm>
            <a:off x="2051720" y="2818656"/>
            <a:ext cx="4824536" cy="1384995"/>
          </a:xfrm>
          <a:prstGeom prst="rect">
            <a:avLst/>
          </a:prstGeom>
          <a:noFill/>
        </p:spPr>
        <p:txBody>
          <a:bodyPr wrap="square" rtlCol="0">
            <a:spAutoFit/>
          </a:bodyPr>
          <a:lstStyle/>
          <a:p>
            <a:pPr algn="ctr"/>
            <a:r>
              <a:rPr lang="uk-UA" sz="2800" b="1" dirty="0" smtClean="0">
                <a:solidFill>
                  <a:srgbClr val="800080"/>
                </a:solidFill>
                <a:latin typeface="Comic Sans MS" pitchFamily="66" charset="0"/>
              </a:rPr>
              <a:t>9 ПРОСТИХ ПОРАД ЩОДО СКОРОЧЕННЯ ХАРЧОВИХ ВІДХОДІВ</a:t>
            </a:r>
            <a:endParaRPr lang="uk-UA" sz="2800" b="1" dirty="0">
              <a:solidFill>
                <a:srgbClr val="800080"/>
              </a:solidFill>
              <a:latin typeface="Comic Sans MS" pitchFamily="66" charset="0"/>
            </a:endParaRPr>
          </a:p>
        </p:txBody>
      </p:sp>
    </p:spTree>
    <p:extLst>
      <p:ext uri="{BB962C8B-B14F-4D97-AF65-F5344CB8AC3E}">
        <p14:creationId xmlns:p14="http://schemas.microsoft.com/office/powerpoint/2010/main" val="949915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6700" b="1" dirty="0">
                <a:solidFill>
                  <a:srgbClr val="FF0000"/>
                </a:solidFill>
              </a:rPr>
              <a:t>9.</a:t>
            </a:r>
            <a:r>
              <a:rPr lang="uk-UA" b="1" dirty="0"/>
              <a:t> </a:t>
            </a:r>
            <a:r>
              <a:rPr lang="uk-UA" b="1" dirty="0">
                <a:solidFill>
                  <a:srgbClr val="800080"/>
                </a:solidFill>
              </a:rPr>
              <a:t>Ділитися — значить піклуватися</a:t>
            </a:r>
            <a:endParaRPr lang="uk-UA" dirty="0">
              <a:solidFill>
                <a:srgbClr val="800080"/>
              </a:solidFill>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436" t="29414" r="16312" b="6195"/>
          <a:stretch/>
        </p:blipFill>
        <p:spPr bwMode="auto">
          <a:xfrm>
            <a:off x="467544" y="1540791"/>
            <a:ext cx="8336972" cy="48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071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B19B0651-EE4F-4900-A07F-96A6BFA9D0F0}" type="slidenum">
              <a:rPr lang="ru-RU" smtClean="0"/>
              <a:t>11</a:t>
            </a:fld>
            <a:endParaRPr lang="ru-RU"/>
          </a:p>
        </p:txBody>
      </p:sp>
      <p:sp>
        <p:nvSpPr>
          <p:cNvPr id="4" name="Пятно 2 3"/>
          <p:cNvSpPr/>
          <p:nvPr/>
        </p:nvSpPr>
        <p:spPr>
          <a:xfrm>
            <a:off x="827584" y="1412776"/>
            <a:ext cx="7848872" cy="3744416"/>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smtClean="0">
                <a:solidFill>
                  <a:srgbClr val="FF0000"/>
                </a:solidFill>
              </a:rPr>
              <a:t>Твори добро: раціонально споживай ресурси !</a:t>
            </a:r>
            <a:endParaRPr lang="uk-UA" sz="2800" b="1" dirty="0">
              <a:solidFill>
                <a:srgbClr val="FF0000"/>
              </a:solidFill>
            </a:endParaRPr>
          </a:p>
        </p:txBody>
      </p:sp>
    </p:spTree>
    <p:extLst>
      <p:ext uri="{BB962C8B-B14F-4D97-AF65-F5344CB8AC3E}">
        <p14:creationId xmlns:p14="http://schemas.microsoft.com/office/powerpoint/2010/main" val="1916285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6000" b="1" dirty="0" smtClean="0">
                <a:solidFill>
                  <a:srgbClr val="FF0000"/>
                </a:solidFill>
              </a:rPr>
              <a:t>1.</a:t>
            </a:r>
            <a:r>
              <a:rPr lang="uk-UA" dirty="0" smtClean="0"/>
              <a:t> </a:t>
            </a:r>
            <a:r>
              <a:rPr lang="uk-UA" b="1" dirty="0" smtClean="0">
                <a:solidFill>
                  <a:srgbClr val="800080"/>
                </a:solidFill>
              </a:rPr>
              <a:t>Обирайте невеликі порції</a:t>
            </a:r>
            <a:endParaRPr lang="uk-UA" b="1" dirty="0">
              <a:solidFill>
                <a:srgbClr val="800080"/>
              </a:solidFill>
            </a:endParaRPr>
          </a:p>
        </p:txBody>
      </p:sp>
      <p:pic>
        <p:nvPicPr>
          <p:cNvPr id="1026" name="Picture 2" descr="https://www.workingagainstgravity.com/Content/img/mexicaninfographic/Mexican-Restaurant-Graphics_SplitPortio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974328"/>
            <a:ext cx="6768752" cy="3669805"/>
          </a:xfrm>
          <a:prstGeom prst="rect">
            <a:avLst/>
          </a:prstGeom>
          <a:noFill/>
          <a:extLst>
            <a:ext uri="{909E8E84-426E-40DD-AFC4-6F175D3DCCD1}">
              <a14:hiddenFill xmlns:a14="http://schemas.microsoft.com/office/drawing/2010/main">
                <a:solidFill>
                  <a:srgbClr val="FFFFFF"/>
                </a:solidFill>
              </a14:hiddenFill>
            </a:ext>
          </a:extLst>
        </p:spPr>
      </p:pic>
      <p:sp>
        <p:nvSpPr>
          <p:cNvPr id="5" name="Овальная выноска 4"/>
          <p:cNvSpPr/>
          <p:nvPr/>
        </p:nvSpPr>
        <p:spPr>
          <a:xfrm>
            <a:off x="7038528" y="2735342"/>
            <a:ext cx="1835696" cy="909682"/>
          </a:xfrm>
          <a:prstGeom prst="wedgeEllipseCallout">
            <a:avLst>
              <a:gd name="adj1" fmla="val -35893"/>
              <a:gd name="adj2" fmla="val 9367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TextBox 5"/>
          <p:cNvSpPr txBox="1"/>
          <p:nvPr/>
        </p:nvSpPr>
        <p:spPr>
          <a:xfrm>
            <a:off x="7142101" y="2928573"/>
            <a:ext cx="1637928" cy="523220"/>
          </a:xfrm>
          <a:prstGeom prst="rect">
            <a:avLst/>
          </a:prstGeom>
          <a:noFill/>
        </p:spPr>
        <p:txBody>
          <a:bodyPr wrap="square" rtlCol="0">
            <a:spAutoFit/>
          </a:bodyPr>
          <a:lstStyle/>
          <a:p>
            <a:pPr algn="ctr"/>
            <a:r>
              <a:rPr lang="uk-UA" sz="2800" b="1" dirty="0" smtClean="0">
                <a:solidFill>
                  <a:srgbClr val="C00000"/>
                </a:solidFill>
              </a:rPr>
              <a:t>Менше</a:t>
            </a:r>
            <a:endParaRPr lang="uk-UA" sz="2800" b="1" dirty="0">
              <a:solidFill>
                <a:srgbClr val="C00000"/>
              </a:solidFill>
            </a:endParaRPr>
          </a:p>
        </p:txBody>
      </p:sp>
    </p:spTree>
    <p:extLst>
      <p:ext uri="{BB962C8B-B14F-4D97-AF65-F5344CB8AC3E}">
        <p14:creationId xmlns:p14="http://schemas.microsoft.com/office/powerpoint/2010/main" val="1910271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6000" b="1" dirty="0" smtClean="0">
                <a:solidFill>
                  <a:srgbClr val="FF0000"/>
                </a:solidFill>
              </a:rPr>
              <a:t>2.</a:t>
            </a:r>
            <a:r>
              <a:rPr lang="uk-UA" dirty="0" smtClean="0"/>
              <a:t> </a:t>
            </a:r>
            <a:r>
              <a:rPr lang="uk-UA" b="1" dirty="0" smtClean="0">
                <a:solidFill>
                  <a:srgbClr val="800080"/>
                </a:solidFill>
              </a:rPr>
              <a:t>Використовуй залишки їжі </a:t>
            </a:r>
            <a:endParaRPr lang="uk-UA" b="1" dirty="0">
              <a:solidFill>
                <a:srgbClr val="800080"/>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196" t="31905" r="16294" b="7905"/>
          <a:stretch/>
        </p:blipFill>
        <p:spPr bwMode="auto">
          <a:xfrm>
            <a:off x="179512" y="1469364"/>
            <a:ext cx="8721118" cy="4767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866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6000" b="1" dirty="0" smtClean="0">
                <a:solidFill>
                  <a:srgbClr val="FF0000"/>
                </a:solidFill>
              </a:rPr>
              <a:t>3.</a:t>
            </a:r>
            <a:r>
              <a:rPr lang="uk-UA" dirty="0" smtClean="0"/>
              <a:t> </a:t>
            </a:r>
            <a:r>
              <a:rPr lang="uk-UA" b="1" dirty="0" smtClean="0">
                <a:solidFill>
                  <a:srgbClr val="800080"/>
                </a:solidFill>
              </a:rPr>
              <a:t>Купуй розумно</a:t>
            </a:r>
            <a:endParaRPr lang="uk-UA" b="1" dirty="0">
              <a:solidFill>
                <a:srgbClr val="800080"/>
              </a:solidFill>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963" t="31819" r="16477" b="7454"/>
          <a:stretch/>
        </p:blipFill>
        <p:spPr bwMode="auto">
          <a:xfrm>
            <a:off x="251520" y="1628800"/>
            <a:ext cx="8492200"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6614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84976" cy="1354162"/>
          </a:xfrm>
        </p:spPr>
        <p:txBody>
          <a:bodyPr>
            <a:normAutofit fontScale="90000"/>
          </a:bodyPr>
          <a:lstStyle/>
          <a:p>
            <a:r>
              <a:rPr lang="uk-UA" sz="6700" b="1" dirty="0" smtClean="0">
                <a:solidFill>
                  <a:srgbClr val="FF0000"/>
                </a:solidFill>
              </a:rPr>
              <a:t>4.</a:t>
            </a:r>
            <a:r>
              <a:rPr lang="uk-UA" dirty="0" smtClean="0"/>
              <a:t> </a:t>
            </a:r>
            <a:r>
              <a:rPr lang="uk-UA" sz="4900" b="1" dirty="0" smtClean="0">
                <a:solidFill>
                  <a:srgbClr val="800080"/>
                </a:solidFill>
              </a:rPr>
              <a:t>Купуй овочі та фрукти нестандартної форми</a:t>
            </a:r>
            <a:endParaRPr lang="uk-UA" sz="4900" b="1" dirty="0">
              <a:solidFill>
                <a:srgbClr val="800080"/>
              </a:solidFill>
            </a:endParaRPr>
          </a:p>
        </p:txBody>
      </p:sp>
      <p:pic>
        <p:nvPicPr>
          <p:cNvPr id="4098" name="Picture 2" descr="https://static.wixstatic.com/media/23a035_ab024ea349d541b9be95f295c116face~mv2.png/v1/fill/w_158,h_153,al_c,usm_0.66_1.00_0.01/23a035_ab024ea349d541b9be95f295c116face~mv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844824"/>
            <a:ext cx="2181784" cy="211274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www.perfectlyimperfectproduce.com/skin1_layouts/vintage/images/pip-pearandcarro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2034992"/>
            <a:ext cx="3588708" cy="29158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magazine.foodinspiration.com/userfiles/generateddata/726/11598/images/f610578576f6ce5be6d018afcf85953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321" y="4277123"/>
            <a:ext cx="2124075" cy="183832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blog.gembaacademy.com/wp-content/uploads/2015/08/ugly-lem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8879" y="4653136"/>
            <a:ext cx="2837442" cy="198350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s://static1.squarespace.com/static/59f15f3cf6576e5c92cae631/t/5be3cadf4ae23712601e4217/1541655265723/Imperfect-ProduceGIF22.gif?format=750w"/>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46981" y="4579143"/>
            <a:ext cx="2278856" cy="2278857"/>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ÐÐ°ÑÑÐ¸Ð½ÐºÐ¸ Ð¿Ð¾ Ð·Ð°Ð¿ÑÐ¾ÑÑ ugly vegetabl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8337" y="2181622"/>
            <a:ext cx="2857500"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340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6000" b="1" dirty="0" smtClean="0">
                <a:solidFill>
                  <a:srgbClr val="FF0000"/>
                </a:solidFill>
              </a:rPr>
              <a:t>5. </a:t>
            </a:r>
            <a:r>
              <a:rPr lang="uk-UA" b="1" dirty="0" smtClean="0">
                <a:solidFill>
                  <a:srgbClr val="800080"/>
                </a:solidFill>
              </a:rPr>
              <a:t>Перевір холодильник</a:t>
            </a:r>
            <a:endParaRPr lang="uk-UA" b="1" dirty="0">
              <a:solidFill>
                <a:srgbClr val="800080"/>
              </a:solidFill>
            </a:endParaRPr>
          </a:p>
        </p:txBody>
      </p:sp>
      <p:pic>
        <p:nvPicPr>
          <p:cNvPr id="1026" name="Picture 2" descr="https://encrypted-tbn0.gstatic.com/images?q=tbn:ANd9GcT98QbXU7BTJDvOSo0NBN4Kh_QawvJwdzOSULTigB_7tQlUsSt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628800"/>
            <a:ext cx="5575476" cy="4878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64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98178"/>
          </a:xfrm>
        </p:spPr>
        <p:txBody>
          <a:bodyPr>
            <a:normAutofit fontScale="90000"/>
          </a:bodyPr>
          <a:lstStyle/>
          <a:p>
            <a:r>
              <a:rPr lang="uk-UA" sz="6700" b="1" dirty="0" smtClean="0">
                <a:solidFill>
                  <a:srgbClr val="FF0000"/>
                </a:solidFill>
              </a:rPr>
              <a:t>6.</a:t>
            </a:r>
            <a:r>
              <a:rPr lang="uk-UA" dirty="0" smtClean="0"/>
              <a:t> </a:t>
            </a:r>
            <a:r>
              <a:rPr lang="uk-UA" sz="4900" b="1" dirty="0" smtClean="0">
                <a:solidFill>
                  <a:srgbClr val="800080"/>
                </a:solidFill>
              </a:rPr>
              <a:t>Першим поступає – першим </a:t>
            </a:r>
            <a:r>
              <a:rPr lang="uk-UA" sz="4900" b="1" dirty="0" err="1" smtClean="0">
                <a:solidFill>
                  <a:srgbClr val="800080"/>
                </a:solidFill>
              </a:rPr>
              <a:t>спожавається</a:t>
            </a:r>
            <a:r>
              <a:rPr lang="uk-UA" sz="4900" b="1" dirty="0" smtClean="0">
                <a:solidFill>
                  <a:srgbClr val="800080"/>
                </a:solidFill>
              </a:rPr>
              <a:t> </a:t>
            </a:r>
            <a:endParaRPr lang="uk-UA" sz="4900" b="1" dirty="0">
              <a:solidFill>
                <a:srgbClr val="800080"/>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535" t="32286" r="17411" b="6381"/>
          <a:stretch/>
        </p:blipFill>
        <p:spPr bwMode="auto">
          <a:xfrm>
            <a:off x="683568" y="1986133"/>
            <a:ext cx="7929577" cy="459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6771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6700" b="1" dirty="0" smtClean="0">
                <a:solidFill>
                  <a:srgbClr val="FF0000"/>
                </a:solidFill>
              </a:rPr>
              <a:t>7.</a:t>
            </a:r>
            <a:r>
              <a:rPr lang="uk-UA" b="1" dirty="0" smtClean="0"/>
              <a:t> </a:t>
            </a:r>
            <a:r>
              <a:rPr lang="uk-UA" sz="4900" b="1" dirty="0">
                <a:solidFill>
                  <a:srgbClr val="800080"/>
                </a:solidFill>
              </a:rPr>
              <a:t>Читай дати на продуктах </a:t>
            </a:r>
            <a:r>
              <a:rPr lang="uk-UA" sz="4900" b="1" dirty="0" smtClean="0">
                <a:solidFill>
                  <a:srgbClr val="800080"/>
                </a:solidFill>
              </a:rPr>
              <a:t>харчування</a:t>
            </a:r>
            <a:endParaRPr lang="uk-UA" sz="4900" dirty="0">
              <a:solidFill>
                <a:srgbClr val="800080"/>
              </a:solidFill>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141" t="42800" r="17031" b="6400"/>
          <a:stretch/>
        </p:blipFill>
        <p:spPr bwMode="auto">
          <a:xfrm>
            <a:off x="350080" y="1857553"/>
            <a:ext cx="8398384" cy="424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5623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712968" cy="1584176"/>
          </a:xfrm>
        </p:spPr>
        <p:txBody>
          <a:bodyPr>
            <a:normAutofit fontScale="90000"/>
          </a:bodyPr>
          <a:lstStyle/>
          <a:p>
            <a:r>
              <a:rPr lang="uk-UA" sz="6700" b="1" dirty="0" smtClean="0">
                <a:solidFill>
                  <a:srgbClr val="FF0000"/>
                </a:solidFill>
              </a:rPr>
              <a:t>8</a:t>
            </a:r>
            <a:r>
              <a:rPr lang="uk-UA" sz="7300" b="1" dirty="0" smtClean="0">
                <a:solidFill>
                  <a:srgbClr val="FF0000"/>
                </a:solidFill>
              </a:rPr>
              <a:t>.</a:t>
            </a:r>
            <a:r>
              <a:rPr lang="uk-UA" sz="4900" b="1" dirty="0" smtClean="0"/>
              <a:t> </a:t>
            </a:r>
            <a:r>
              <a:rPr lang="uk-UA" sz="4900" b="1" dirty="0" smtClean="0">
                <a:solidFill>
                  <a:srgbClr val="800080"/>
                </a:solidFill>
              </a:rPr>
              <a:t>Перетворюй їжу на садове добриво</a:t>
            </a:r>
            <a:endParaRPr lang="uk-UA" sz="4900" b="1" dirty="0">
              <a:solidFill>
                <a:srgbClr val="800080"/>
              </a:solidFill>
            </a:endParaRPr>
          </a:p>
        </p:txBody>
      </p:sp>
      <p:pic>
        <p:nvPicPr>
          <p:cNvPr id="4098" name="Picture 2" descr="https://tennews.in/wp-content/uploads/2017/08/Officefoodwastetocompostbinrecycl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004842"/>
            <a:ext cx="6768752" cy="4595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65318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977</TotalTime>
  <Words>1636</Words>
  <Application>Microsoft Office PowerPoint</Application>
  <PresentationFormat>Экран (4:3)</PresentationFormat>
  <Paragraphs>68</Paragraphs>
  <Slides>11</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Презентация PowerPoint</vt:lpstr>
      <vt:lpstr>1. Обирайте невеликі порції</vt:lpstr>
      <vt:lpstr>2. Використовуй залишки їжі </vt:lpstr>
      <vt:lpstr>3. Купуй розумно</vt:lpstr>
      <vt:lpstr>4. Купуй овочі та фрукти нестандартної форми</vt:lpstr>
      <vt:lpstr>5. Перевір холодильник</vt:lpstr>
      <vt:lpstr>6. Першим поступає – першим спожавається </vt:lpstr>
      <vt:lpstr>7. Читай дати на продуктах харчування</vt:lpstr>
      <vt:lpstr>8. Перетворюй їжу на садове добриво</vt:lpstr>
      <vt:lpstr>9. Ділитися — значить піклуватися</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Олена</dc:creator>
  <cp:lastModifiedBy>RePack by Diakov</cp:lastModifiedBy>
  <cp:revision>24</cp:revision>
  <dcterms:created xsi:type="dcterms:W3CDTF">2019-04-25T04:13:55Z</dcterms:created>
  <dcterms:modified xsi:type="dcterms:W3CDTF">2019-05-02T13:09:20Z</dcterms:modified>
</cp:coreProperties>
</file>