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714" autoAdjust="0"/>
  </p:normalViewPr>
  <p:slideViewPr>
    <p:cSldViewPr>
      <p:cViewPr>
        <p:scale>
          <a:sx n="50" d="100"/>
          <a:sy n="50" d="100"/>
        </p:scale>
        <p:origin x="-1002" y="168"/>
      </p:cViewPr>
      <p:guideLst>
        <p:guide orient="horz" pos="2160"/>
        <p:guide pos="2880"/>
      </p:guideLst>
    </p:cSldViewPr>
  </p:slideViewPr>
  <p:notesTextViewPr>
    <p:cViewPr>
      <p:scale>
        <a:sx n="100" d="100"/>
        <a:sy n="100" d="100"/>
      </p:scale>
      <p:origin x="0" y="2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DE5D7-3185-498B-84DA-160F04F17807}" type="datetimeFigureOut">
              <a:rPr lang="uk-UA" smtClean="0"/>
              <a:t>08.04.2019</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CCF7B-3696-4000-ACAC-FBB1B271C51A}" type="slidenum">
              <a:rPr lang="uk-UA" smtClean="0"/>
              <a:t>‹#›</a:t>
            </a:fld>
            <a:endParaRPr lang="uk-UA"/>
          </a:p>
        </p:txBody>
      </p:sp>
    </p:spTree>
    <p:extLst>
      <p:ext uri="{BB962C8B-B14F-4D97-AF65-F5344CB8AC3E}">
        <p14:creationId xmlns:p14="http://schemas.microsoft.com/office/powerpoint/2010/main" val="251923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Згідно з оцінками, щорічно в світі втрачається або псується більше 1,3 млрд. тонн продуктів харчування. Це означає, що загалом майже 1/3 всієї виробленої їжі втрачається або псується щорічно. Це близько 100 кг продуктів харчування на кожного з нас.</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2</a:t>
            </a:fld>
            <a:endParaRPr lang="uk-UA"/>
          </a:p>
        </p:txBody>
      </p:sp>
    </p:spTree>
    <p:extLst>
      <p:ext uri="{BB962C8B-B14F-4D97-AF65-F5344CB8AC3E}">
        <p14:creationId xmlns:p14="http://schemas.microsoft.com/office/powerpoint/2010/main" val="423296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Як ви гадаєте, на яку ланку ланцюга постачання продуктів харчування  найбільше впливає індивідуальний слід?</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11</a:t>
            </a:fld>
            <a:endParaRPr lang="uk-UA"/>
          </a:p>
        </p:txBody>
      </p:sp>
    </p:spTree>
    <p:extLst>
      <p:ext uri="{BB962C8B-B14F-4D97-AF65-F5344CB8AC3E}">
        <p14:creationId xmlns:p14="http://schemas.microsoft.com/office/powerpoint/2010/main" val="180279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Вода використовується для вирощування та переробки продуктів харчування (водний слід).</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Слід від землекористування є найбільш помітним на виробничих територіях. Крім того, земля використовується для будівництва переробних заводів та звалищ. Вплив харчових відходів на </a:t>
            </a:r>
            <a:r>
              <a:rPr lang="uk-UA" sz="1200" kern="1200" dirty="0" err="1" smtClean="0">
                <a:solidFill>
                  <a:schemeClr val="tx1"/>
                </a:solidFill>
                <a:effectLst/>
                <a:latin typeface="+mn-lt"/>
                <a:ea typeface="+mn-ea"/>
                <a:cs typeface="+mn-cs"/>
              </a:rPr>
              <a:t>біорізноманіття</a:t>
            </a:r>
            <a:r>
              <a:rPr lang="uk-UA" sz="1200" kern="1200" dirty="0" smtClean="0">
                <a:solidFill>
                  <a:schemeClr val="tx1"/>
                </a:solidFill>
                <a:effectLst/>
                <a:latin typeface="+mn-lt"/>
                <a:ea typeface="+mn-ea"/>
                <a:cs typeface="+mn-cs"/>
              </a:rPr>
              <a:t> також є найвищим на виробничих територіях, де, як ми вже з'ясували, ліси та інші місця проживання вирубуються для створення нових полів і ферм. </a:t>
            </a:r>
            <a:r>
              <a:rPr lang="uk-UA" sz="1200" kern="1200" dirty="0" err="1" smtClean="0">
                <a:solidFill>
                  <a:schemeClr val="tx1"/>
                </a:solidFill>
                <a:effectLst/>
                <a:latin typeface="+mn-lt"/>
                <a:ea typeface="+mn-ea"/>
                <a:cs typeface="+mn-cs"/>
              </a:rPr>
              <a:t>Біорізноманіттю</a:t>
            </a:r>
            <a:r>
              <a:rPr lang="uk-UA" sz="1200" kern="1200" dirty="0" smtClean="0">
                <a:solidFill>
                  <a:schemeClr val="tx1"/>
                </a:solidFill>
                <a:effectLst/>
                <a:latin typeface="+mn-lt"/>
                <a:ea typeface="+mn-ea"/>
                <a:cs typeface="+mn-cs"/>
              </a:rPr>
              <a:t> також загрожують виробничі об’єкти та звалища.</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Оскільки продукти харчування постійно транспортуються, викиди парникових газів мають місце майже на всіх етапах ланцюга постачання продуктів харчування (вуглецевий слід): дизельні двигуни, що використовуються у сільському господарстві, переробні та пакувальні заводи, а також холодильні установки також генерують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також виділяється, коли продукти харчування транспортується до магазину і від магазину до нашого будинку.</a:t>
            </a:r>
          </a:p>
          <a:p>
            <a:r>
              <a:rPr lang="uk-UA" sz="1200" kern="1200" dirty="0" smtClean="0">
                <a:solidFill>
                  <a:schemeClr val="tx1"/>
                </a:solidFill>
                <a:effectLst/>
                <a:latin typeface="+mn-lt"/>
                <a:ea typeface="+mn-ea"/>
                <a:cs typeface="+mn-cs"/>
              </a:rPr>
              <a:t>В кінці ланцюга на звалищах не використовуються вода, проте токсини з цих звалищ можуть забруднювати ґрунт і питну воду (водний слід). На звалищах виділяється більше десяти токсичних газів, найнебезпечнішими з яких є метан, що значно підсилює вуглецевий слід харчових відходів.</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12</a:t>
            </a:fld>
            <a:endParaRPr lang="uk-UA"/>
          </a:p>
        </p:txBody>
      </p:sp>
    </p:spTree>
    <p:extLst>
      <p:ext uri="{BB962C8B-B14F-4D97-AF65-F5344CB8AC3E}">
        <p14:creationId xmlns:p14="http://schemas.microsoft.com/office/powerpoint/2010/main" val="187140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Як ви можете здогадатися, продукти харчування втрачаються по всьому ланцюгу постачання. Для полегшення обговорення проблеми харчових відходів ми використовуємо два різні терміни. Будь-які продукти харчування, які втрачаються через нашу неуважність або поведінку, наприклад, погане планування або перевитрати, називаються харчовими відходами. Харчовими відходами є продукти харчування, які псуються у вашому холодильнику, тому що ви не з'їли їх вчасно, або залишки їжі, які ви не доїли через те, що неправильно розрахували свої сили, та викинули їх у сміття замість того, щоб доїсти пізніше.</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Будь-які продукти харчування, які випадково втрачаються через перебої або недоліки в ланцюгу постачання, наприклад, через відсутність належного зберігання або охолодження, називаються продовольчими втратами. Втратами продуктів харчування також вважається кукурудза, що з’їдається мишами при зберіганні, зіпсована під час перевезення риба через несправність холодильника, або розбиті по дорозі додому яйця. Якщо ми маємо на увазі весь процес втрати харчових продуктів, ми використовуємо термін «харчові втрати та відходи».</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13</a:t>
            </a:fld>
            <a:endParaRPr lang="uk-UA"/>
          </a:p>
        </p:txBody>
      </p:sp>
    </p:spTree>
    <p:extLst>
      <p:ext uri="{BB962C8B-B14F-4D97-AF65-F5344CB8AC3E}">
        <p14:creationId xmlns:p14="http://schemas.microsoft.com/office/powerpoint/2010/main" val="175680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Кожен з нас окремо може зробити дуже незначний вклад у вирішення проблеми харчових відходів. Проте всі разом ми можемо зробити багато корисного.</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Харчові відходи виникають через те, що ми кладемо занадто багато їжі на тарілку, купуємо продукти харчування із надлишком, які не встигаємо вчасно споживати, або замовляємо завеликі порції в ресторанах та шкільних кафетеріях.</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14</a:t>
            </a:fld>
            <a:endParaRPr lang="uk-UA"/>
          </a:p>
        </p:txBody>
      </p:sp>
    </p:spTree>
    <p:extLst>
      <p:ext uri="{BB962C8B-B14F-4D97-AF65-F5344CB8AC3E}">
        <p14:creationId xmlns:p14="http://schemas.microsoft.com/office/powerpoint/2010/main" val="67093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Тому нам слід замовляти меншу основну порцію та додаткову, якщо основної недостатньо. Усі залишки продуктів харчування слід помістити в холодильник, щоб доїсти наступного дня, або, якщо це можливо, в морозильник, щоб доїсти пізніше. Подумайте про способи зберігання продуктів харчування, які можуть псуватися, наприклад, заморожування. Овочі можна використати для приготування тушкованого м'яса або смузі. Фрукти, які ось-ось зіпсуються, також можна використати для приготування смузі, соусу </a:t>
            </a:r>
            <a:r>
              <a:rPr lang="uk-UA" sz="1200" kern="1200" dirty="0" err="1" smtClean="0">
                <a:solidFill>
                  <a:schemeClr val="tx1"/>
                </a:solidFill>
                <a:effectLst/>
                <a:latin typeface="+mn-lt"/>
                <a:ea typeface="+mn-ea"/>
                <a:cs typeface="+mn-cs"/>
              </a:rPr>
              <a:t>чатні</a:t>
            </a:r>
            <a:r>
              <a:rPr lang="uk-UA" sz="1200" kern="1200" dirty="0" smtClean="0">
                <a:solidFill>
                  <a:schemeClr val="tx1"/>
                </a:solidFill>
                <a:effectLst/>
                <a:latin typeface="+mn-lt"/>
                <a:ea typeface="+mn-ea"/>
                <a:cs typeface="+mn-cs"/>
              </a:rPr>
              <a:t> або джему. </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15</a:t>
            </a:fld>
            <a:endParaRPr lang="uk-UA"/>
          </a:p>
        </p:txBody>
      </p:sp>
    </p:spTree>
    <p:extLst>
      <p:ext uri="{BB962C8B-B14F-4D97-AF65-F5344CB8AC3E}">
        <p14:creationId xmlns:p14="http://schemas.microsoft.com/office/powerpoint/2010/main" val="233383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Ретельно продумуйте покупки в продуктовому магазині. Складіть список покупок і дотримуйтеся його. Розгляньте можливість придбати овочі та фрукти нестандартної форми. Багато супермаркетів пропонують їх за нижчими цінами, і навіть якщо ціна така ж, вибираючи фрукти дивної форми, ви показуєте власнику супермаркету, що основним критерієм для вас є смак та поживна цінність продукту, а не форма. Коли ви кладете продукти в холодильник або буфет, розмістіть їх так, щоб найсвіжіші продукти лежали в задній частині.</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16</a:t>
            </a:fld>
            <a:endParaRPr lang="uk-UA"/>
          </a:p>
        </p:txBody>
      </p:sp>
    </p:spTree>
    <p:extLst>
      <p:ext uri="{BB962C8B-B14F-4D97-AF65-F5344CB8AC3E}">
        <p14:creationId xmlns:p14="http://schemas.microsoft.com/office/powerpoint/2010/main" val="138141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Якщо ви перебуваєте в ресторані або кафетерії, де, як ви знаєте, подають великі порції, замовте для початку меншу порцію. Якщо ви не в змозі доїсти її, попросіть пакет для їжі, щоб забрати її з собою та доїсти вдома наступного дня. Лобіюйте встановлення системи зменшення харчових відходів в шкільному кафетерії.</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17</a:t>
            </a:fld>
            <a:endParaRPr lang="uk-UA"/>
          </a:p>
        </p:txBody>
      </p:sp>
    </p:spTree>
    <p:extLst>
      <p:ext uri="{BB962C8B-B14F-4D97-AF65-F5344CB8AC3E}">
        <p14:creationId xmlns:p14="http://schemas.microsoft.com/office/powerpoint/2010/main" val="3575183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Марнування їжі означає втрату енергії, землі та води. Якщо ми уникатимемо марнування їжі, у світі голодуватиме менше людей, менше тварин втратять своє середовище проживання, а темпи зміни клімату сповільняться. Кожен з нас може щось змінити: замовити меншу порцію, зберігати і повторно використовувати залишки продуктів харчування та раціонально підходити до покупок. Разом ми зможемо боротися з харчовими відходами. </a:t>
            </a:r>
            <a:r>
              <a:rPr lang="uk-UA" sz="1200" kern="1200" smtClean="0">
                <a:solidFill>
                  <a:schemeClr val="tx1"/>
                </a:solidFill>
                <a:effectLst/>
                <a:latin typeface="+mn-lt"/>
                <a:ea typeface="+mn-ea"/>
                <a:cs typeface="+mn-cs"/>
              </a:rPr>
              <a:t>Отже ТВОРИ ДОБРО: РАЦІОНАЛЬНО СПОЖИВАЙ ХАРЧОВІ ПРОДУКТИ!</a:t>
            </a:r>
            <a:endParaRPr lang="uk-UA"/>
          </a:p>
        </p:txBody>
      </p:sp>
      <p:sp>
        <p:nvSpPr>
          <p:cNvPr id="4" name="Номер слайда 3"/>
          <p:cNvSpPr>
            <a:spLocks noGrp="1"/>
          </p:cNvSpPr>
          <p:nvPr>
            <p:ph type="sldNum" sz="quarter" idx="10"/>
          </p:nvPr>
        </p:nvSpPr>
        <p:spPr/>
        <p:txBody>
          <a:bodyPr/>
          <a:lstStyle/>
          <a:p>
            <a:fld id="{E80CCF7B-3696-4000-ACAC-FBB1B271C51A}" type="slidenum">
              <a:rPr lang="uk-UA" smtClean="0"/>
              <a:t>18</a:t>
            </a:fld>
            <a:endParaRPr lang="uk-UA"/>
          </a:p>
        </p:txBody>
      </p:sp>
    </p:spTree>
    <p:extLst>
      <p:ext uri="{BB962C8B-B14F-4D97-AF65-F5344CB8AC3E}">
        <p14:creationId xmlns:p14="http://schemas.microsoft.com/office/powerpoint/2010/main" val="59848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Частина цих продуктів харчування переробляється на заводах для створення енергії. Частина зіпсованих продуктів харчування згодовується тваринам. Дехто використовує харчові відходи у власних садах для створення компосту.</a:t>
            </a:r>
          </a:p>
          <a:p>
            <a:r>
              <a:rPr lang="uk-UA" sz="1200" kern="1200" dirty="0" smtClean="0">
                <a:solidFill>
                  <a:schemeClr val="tx1"/>
                </a:solidFill>
                <a:effectLst/>
                <a:latin typeface="+mn-lt"/>
                <a:ea typeface="+mn-ea"/>
                <a:cs typeface="+mn-cs"/>
              </a:rPr>
              <a:t>Проте більша частина харчових відходів потрапляє на звалища, де вони розкладаються.</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Часто харчові відходи накопичуються на територіях, які могли б використовуватися для інших цілей. </a:t>
            </a:r>
            <a:r>
              <a:rPr lang="ru-RU" sz="1200" kern="1200" dirty="0" err="1" smtClean="0">
                <a:solidFill>
                  <a:schemeClr val="tx1"/>
                </a:solidFill>
                <a:effectLst/>
                <a:latin typeface="+mn-lt"/>
                <a:ea typeface="+mn-ea"/>
                <a:cs typeface="+mn-cs"/>
              </a:rPr>
              <a:t>Перевезення</a:t>
            </a:r>
            <a:r>
              <a:rPr lang="uk-UA" sz="1200" kern="1200" dirty="0" smtClean="0">
                <a:solidFill>
                  <a:schemeClr val="tx1"/>
                </a:solidFill>
                <a:effectLst/>
                <a:latin typeface="+mn-lt"/>
                <a:ea typeface="+mn-ea"/>
                <a:cs typeface="+mn-cs"/>
              </a:rPr>
              <a:t> таких відходів на звалище потребує значних фінансових витрат та призводить до виникнення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Харчові відходи розкладаються на звалищах, що призводить до вироблення парникових газів та забруднення навколишнього середовища.</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Утилізація зіпсованих продуктів харчування є лише частиною більшої картини. Давайте розглянемо ланцюг постачання продуктів харчування більш детально.</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3</a:t>
            </a:fld>
            <a:endParaRPr lang="uk-UA"/>
          </a:p>
        </p:txBody>
      </p:sp>
    </p:spTree>
    <p:extLst>
      <p:ext uri="{BB962C8B-B14F-4D97-AF65-F5344CB8AC3E}">
        <p14:creationId xmlns:p14="http://schemas.microsoft.com/office/powerpoint/2010/main" val="325012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Процес того, як їжа з ферми або іншого виробничого об’єкту потрапляє на наш стіл називається ланцюгом постачання продуктів харчування. Він включає в себе усі різноманітні етапи, через які проходять продукти харчування.</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Ланцюг постачання продуктів харчування бере свій початок з фермерського господарства. Фрукти, зерно та овочі вирощують на полі або в теплиці. Тварини вирощуються на фермах або в рибних господарствах.</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Фрукти та овочі доставляються на ринки або переробні пункти, де вони упаковуються, іноді переробляються та готуються до перевезення. Тварин доставляють на бійню, а потім їх м'ясо відправляють в пункти переробки та перевезення.</a:t>
            </a:r>
          </a:p>
          <a:p>
            <a:r>
              <a:rPr lang="uk-UA" sz="1200" kern="1200" dirty="0" smtClean="0">
                <a:solidFill>
                  <a:schemeClr val="tx1"/>
                </a:solidFill>
                <a:effectLst/>
                <a:latin typeface="+mn-lt"/>
                <a:ea typeface="+mn-ea"/>
                <a:cs typeface="+mn-cs"/>
              </a:rPr>
              <a:t>Більшість фруктів, овочів, зернових та м'яса стають частиною різних продуктів. З пакувального центру вони доставляються на завод, де переробляються на готові продукти харчування. Після цього вони знову упаковуються та розподіляються через точки роздрібної торгівлі. На наступному етапі продукти харчування</a:t>
            </a:r>
            <a:r>
              <a:rPr lang="uk-UA" sz="1200" b="1"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доставляють до ресторану, кафетерію або вашого будинку. Теоретично ланцюг постачання продуктів харчування на цьому мав би закінчитися, проте, як ви вже знаєте, багато продуктів харчування не споживаються</a:t>
            </a:r>
            <a:r>
              <a:rPr lang="uk-UA" sz="1200" b="1"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а потім викидаються та потрапляють в систему утилізації харчових відходів.</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Упродовж останніх десятиліть ланцюги постачання продовольчих товарів стали більш глобалізованими. Якщо раніше більша частина продуктів харчування транспортувалась в межах однієї країни або континенту, то сьогодні продукти харчування можуть транспортуватися в будь-яку іншу частину світу.</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Які переваги та проблеми виникають у зв'язку із глобалізацією ланцюга постачання продуктів харчування?</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Серед переваг є той факт, що компанії можуть виробляти продукти харчування там, де це найдешевше, щоб знизити ціни для кінцевого споживача. Глобальні ланцюги забезпечують широкий асортимент продуктів харчування. Найбільшими проблемами є викиди парникових газів в результаті транспортування продуктів харчування, що призводить до глобальних змін клімату. Крім того важко відстежувати та документувати походження продуктів харчування, їх безпеку та якість.</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Давайте розглянемо проблеми харчових відходів та втрати харчових продуктів, які можуть виникати на різних етапах в ланцюзі постачання продуктів харчування.</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4</a:t>
            </a:fld>
            <a:endParaRPr lang="uk-UA"/>
          </a:p>
        </p:txBody>
      </p:sp>
    </p:spTree>
    <p:extLst>
      <p:ext uri="{BB962C8B-B14F-4D97-AF65-F5344CB8AC3E}">
        <p14:creationId xmlns:p14="http://schemas.microsoft.com/office/powerpoint/2010/main" val="168206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Для виробництва, розповсюдження та приготування продуктів харчування витрачається паливо та електроенергія, що призводить до виникнення парникових газів, наприклад,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метану і азоту. Щорічно при виробництві, переробці, зберіганні та транспортуванні продуктів харчування, які згодом псуються чи викидаються, а потім розкладаються на звалищах, генерується 3,3 </a:t>
            </a:r>
            <a:r>
              <a:rPr lang="uk-UA" sz="1200" kern="1200" dirty="0" err="1" smtClean="0">
                <a:solidFill>
                  <a:schemeClr val="tx1"/>
                </a:solidFill>
                <a:effectLst/>
                <a:latin typeface="+mn-lt"/>
                <a:ea typeface="+mn-ea"/>
                <a:cs typeface="+mn-cs"/>
              </a:rPr>
              <a:t>гігатонни</a:t>
            </a:r>
            <a:r>
              <a:rPr lang="uk-UA" sz="1200" kern="1200" dirty="0" smtClean="0">
                <a:solidFill>
                  <a:schemeClr val="tx1"/>
                </a:solidFill>
                <a:effectLst/>
                <a:latin typeface="+mn-lt"/>
                <a:ea typeface="+mn-ea"/>
                <a:cs typeface="+mn-cs"/>
              </a:rPr>
              <a:t> парникових газів.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Чому при виробництві продуктів харчування виробляється велика кількість парникових газів?</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Багато CO</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виробляється в сільському господарстві, зокрема, при оранці, збиранні врожаю і, звичайно, транспортуванні продуктів харчування по всьому світу. Обробка сільськогосподарських культур азотними добривами вивільняє у ґрунт і повітря окис азоту – парниковий газ, який в 300 разів більш шкідливий, ніж CO</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і є основним </a:t>
            </a:r>
            <a:r>
              <a:rPr lang="uk-UA" sz="1200" b="1" i="1" kern="1200" dirty="0" err="1" smtClean="0">
                <a:solidFill>
                  <a:schemeClr val="tx1"/>
                </a:solidFill>
                <a:effectLst/>
                <a:latin typeface="+mn-lt"/>
                <a:ea typeface="+mn-ea"/>
                <a:cs typeface="+mn-cs"/>
              </a:rPr>
              <a:t>озоноруйнівним</a:t>
            </a:r>
            <a:r>
              <a:rPr lang="uk-UA" sz="1200" b="1" i="1" kern="1200" dirty="0" smtClean="0">
                <a:solidFill>
                  <a:schemeClr val="tx1"/>
                </a:solidFill>
                <a:effectLst/>
                <a:latin typeface="+mn-lt"/>
                <a:ea typeface="+mn-ea"/>
                <a:cs typeface="+mn-cs"/>
              </a:rPr>
              <a:t> хімічним елементом. При зберіганні та переробці продуктів харчування потрібна значна кількість електроенергії. На цьому етапі вивільняється значна кількість парникових газів. Крім того, при розкладанні продуктів харчування вивільняється метан та інші парникові гази. Це явище також має місце у тваринництві.</a:t>
            </a:r>
            <a:endParaRPr lang="ru-RU" sz="1200" kern="1200" dirty="0" smtClean="0">
              <a:solidFill>
                <a:schemeClr val="tx1"/>
              </a:solidFill>
              <a:effectLst/>
              <a:latin typeface="+mn-lt"/>
              <a:ea typeface="+mn-ea"/>
              <a:cs typeface="+mn-cs"/>
            </a:endParaRPr>
          </a:p>
          <a:p>
            <a:endParaRPr lang="uk-UA" dirty="0" smtClean="0"/>
          </a:p>
          <a:p>
            <a:r>
              <a:rPr lang="uk-UA" sz="1200" kern="1200" dirty="0" smtClean="0">
                <a:solidFill>
                  <a:schemeClr val="tx1"/>
                </a:solidFill>
                <a:effectLst/>
                <a:latin typeface="+mn-lt"/>
                <a:ea typeface="+mn-ea"/>
                <a:cs typeface="+mn-cs"/>
              </a:rPr>
              <a:t>Таким чином створюється вуглецевий слід, який перевищує слід будь-якої країни, за винятком Китаю та США. Це означає, що якби втрачалось чи псувалось менше продуктів харчування, можна було б скоротити кількість викидів парникових газів та ефективніше боротися зі змінами клімату.</a:t>
            </a:r>
          </a:p>
          <a:p>
            <a:endParaRPr lang="uk-U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Що таке вуглецевий слід?</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В</a:t>
            </a:r>
            <a:r>
              <a:rPr lang="it-IT" sz="1200" b="1" i="1" kern="1200" dirty="0" smtClean="0">
                <a:solidFill>
                  <a:schemeClr val="tx1"/>
                </a:solidFill>
                <a:effectLst/>
                <a:latin typeface="+mn-lt"/>
                <a:ea typeface="+mn-ea"/>
                <a:cs typeface="+mn-cs"/>
              </a:rPr>
              <a:t>:</a:t>
            </a:r>
            <a:r>
              <a:rPr lang="uk-UA" sz="1200" b="1" i="1" kern="1200" dirty="0" smtClean="0">
                <a:solidFill>
                  <a:schemeClr val="tx1"/>
                </a:solidFill>
                <a:effectLst/>
                <a:latin typeface="+mn-lt"/>
                <a:ea typeface="+mn-ea"/>
                <a:cs typeface="+mn-cs"/>
              </a:rPr>
              <a:t> Вуглецевий слід — це те, що ми називаємо загальною кількістю парникових газів, що виділяються з одного джерела (наприклад, людиною, організацією, продуктом або під час певної події).</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5</a:t>
            </a:fld>
            <a:endParaRPr lang="uk-UA"/>
          </a:p>
        </p:txBody>
      </p:sp>
    </p:spTree>
    <p:extLst>
      <p:ext uri="{BB962C8B-B14F-4D97-AF65-F5344CB8AC3E}">
        <p14:creationId xmlns:p14="http://schemas.microsoft.com/office/powerpoint/2010/main" val="23128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Земля загорнута в кілька шарів того, що ми називаємо парниковими газами. Разом вони складають атмосферу. Атмосфера Землі не дає їй охолонути в космосі: вона пропускає окремі сонячні промені та затримує частину тепла біля поверхні. Парникові гази виникають природнім шляхом, і без них не було б життя на Землі. Однак люди виробляють все більше і більше парникових газів у промисловості, сільському господарстві, на підприємствах з утилізації відходів і спалювання викопного палива, при використанні автомобілів та на вугільних електростанціях. Парникові гази, які ми виробляємо, розбалансували природну атмосферу і призвели до зміни клімату: занадто великий об'єм цих газів зараз знаходиться в атмосфері, і не все тепло, яке повинно залишати поверхню Землю, надходить в космос. Зміна клімату призводить до перегрівання поверхні нашої планети. Якщо ми будемо продовжувати виробляти таку велику кількість парникових газів, значна кількість льоду, що знаходиться на поверхні Землі, розтане, що призведе до підвищення рівня моря та зменшення площі землі для проживання людей і тварин. Погодні умови стануть екстремальними. Деякі тварини і рослини не витримають нових температур, і багатьом людям буде важче вирощувати їжу та знаходити місця для проживання. Швидше за все, ризик виникнення конфліктів також зростатиме через конкуренцію за землю, воду і продовольство.</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6</a:t>
            </a:fld>
            <a:endParaRPr lang="uk-UA"/>
          </a:p>
        </p:txBody>
      </p:sp>
    </p:spTree>
    <p:extLst>
      <p:ext uri="{BB962C8B-B14F-4D97-AF65-F5344CB8AC3E}">
        <p14:creationId xmlns:p14="http://schemas.microsoft.com/office/powerpoint/2010/main" val="122695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Крім того, зміна клімату, яка прискорюється кількістю харчових відходів, сприяє нестачі води, посухам та </a:t>
            </a:r>
            <a:r>
              <a:rPr lang="uk-UA" sz="1200" kern="1200" dirty="0" err="1" smtClean="0">
                <a:solidFill>
                  <a:schemeClr val="tx1"/>
                </a:solidFill>
                <a:effectLst/>
                <a:latin typeface="+mn-lt"/>
                <a:ea typeface="+mn-ea"/>
                <a:cs typeface="+mn-cs"/>
              </a:rPr>
              <a:t>опустелюванню</a:t>
            </a:r>
            <a:r>
              <a:rPr lang="uk-UA" sz="1200" kern="1200" dirty="0" smtClean="0">
                <a:solidFill>
                  <a:schemeClr val="tx1"/>
                </a:solidFill>
                <a:effectLst/>
                <a:latin typeface="+mn-lt"/>
                <a:ea typeface="+mn-ea"/>
                <a:cs typeface="+mn-cs"/>
              </a:rPr>
              <a:t> в багатьох місцях на Землі. Водночас при виробництві продуктів харчування використовується багато води. Чверть всієї води, яку ми використовуємо для сільського господарства, використовується для вирощування продуктів харчування, які пізніше псуються або витрачаються нераціонально.</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Водний слід — це об’єм води, який витрачається для виробництва продуктів харчування, що втрачаються або стають відходами, дорівнює об'єму води, який споживається всіма домогосподарствами у світі, або об'єму води річки Волга, яка є найдовшою річкою в Європі.</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7</a:t>
            </a:fld>
            <a:endParaRPr lang="uk-UA"/>
          </a:p>
        </p:txBody>
      </p:sp>
    </p:spTree>
    <p:extLst>
      <p:ext uri="{BB962C8B-B14F-4D97-AF65-F5344CB8AC3E}">
        <p14:creationId xmlns:p14="http://schemas.microsoft.com/office/powerpoint/2010/main" val="172826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Іншою проблемою є слід від землекористування, тобто кількість землі, яка використовується для вирощування продуктів харчування, які згодом стають відходами. Продукти харчування, які згодом втрачаються або псуються, вирощуються на приблизно 1,4 млрд. га землі. Якщо порівнювати цю площу з поверхнею найбільших країн світу, то вона поступається тільки загальній площі суші Російської Федерації. Територія, на якій вирощуються продукти харчування, які згодом втрачаються або псуються, значно перевищує територію Китаю або Канади.</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8</a:t>
            </a:fld>
            <a:endParaRPr lang="uk-UA"/>
          </a:p>
        </p:txBody>
      </p:sp>
    </p:spTree>
    <p:extLst>
      <p:ext uri="{BB962C8B-B14F-4D97-AF65-F5344CB8AC3E}">
        <p14:creationId xmlns:p14="http://schemas.microsoft.com/office/powerpoint/2010/main" val="117293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Те, як ми вирощуємо продукти харчування, також може становити серйозну загрозу </a:t>
            </a:r>
            <a:r>
              <a:rPr lang="uk-UA" sz="1200" kern="1200" dirty="0" err="1" smtClean="0">
                <a:solidFill>
                  <a:schemeClr val="tx1"/>
                </a:solidFill>
                <a:effectLst/>
                <a:latin typeface="+mn-lt"/>
                <a:ea typeface="+mn-ea"/>
                <a:cs typeface="+mn-cs"/>
              </a:rPr>
              <a:t>біорізноманіттю</a:t>
            </a:r>
            <a:r>
              <a:rPr lang="uk-UA" sz="1200" kern="1200" dirty="0" smtClean="0">
                <a:solidFill>
                  <a:schemeClr val="tx1"/>
                </a:solidFill>
                <a:effectLst/>
                <a:latin typeface="+mn-lt"/>
                <a:ea typeface="+mn-ea"/>
                <a:cs typeface="+mn-cs"/>
              </a:rPr>
              <a:t>.</a:t>
            </a:r>
          </a:p>
          <a:p>
            <a:endParaRPr lang="ru-RU" sz="1200" b="1" i="1" kern="1200" dirty="0" smtClean="0">
              <a:solidFill>
                <a:schemeClr val="tx1"/>
              </a:solidFill>
              <a:effectLst/>
              <a:latin typeface="+mn-lt"/>
              <a:ea typeface="+mn-ea"/>
              <a:cs typeface="+mn-cs"/>
            </a:endParaRPr>
          </a:p>
          <a:p>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Чи знаєте ви, що таке </a:t>
            </a:r>
            <a:r>
              <a:rPr lang="uk-UA" sz="1200" b="1" i="1" kern="1200" dirty="0" err="1" smtClean="0">
                <a:solidFill>
                  <a:schemeClr val="tx1"/>
                </a:solidFill>
                <a:effectLst/>
                <a:latin typeface="+mn-lt"/>
                <a:ea typeface="+mn-ea"/>
                <a:cs typeface="+mn-cs"/>
              </a:rPr>
              <a:t>біорізноманіття</a:t>
            </a:r>
            <a:r>
              <a:rPr lang="uk-UA" sz="1200" b="1" i="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uk-UA" sz="1200" b="1" i="1" kern="1200" dirty="0" smtClean="0">
                <a:solidFill>
                  <a:schemeClr val="tx1"/>
                </a:solidFill>
                <a:effectLst/>
                <a:latin typeface="+mn-lt"/>
                <a:ea typeface="+mn-ea"/>
                <a:cs typeface="+mn-cs"/>
              </a:rPr>
              <a:t>В: Термін «</a:t>
            </a:r>
            <a:r>
              <a:rPr lang="uk-UA" sz="1200" b="1" i="1" kern="1200" dirty="0" err="1" smtClean="0">
                <a:solidFill>
                  <a:schemeClr val="tx1"/>
                </a:solidFill>
                <a:effectLst/>
                <a:latin typeface="+mn-lt"/>
                <a:ea typeface="+mn-ea"/>
                <a:cs typeface="+mn-cs"/>
              </a:rPr>
              <a:t>біорізноманіття</a:t>
            </a:r>
            <a:r>
              <a:rPr lang="uk-UA" sz="1200" b="1" i="1" kern="1200" dirty="0" smtClean="0">
                <a:solidFill>
                  <a:schemeClr val="tx1"/>
                </a:solidFill>
                <a:effectLst/>
                <a:latin typeface="+mn-lt"/>
                <a:ea typeface="+mn-ea"/>
                <a:cs typeface="+mn-cs"/>
              </a:rPr>
              <a:t>» стосується різноманітності життя на Землі на всіх рівнях — від генетичного до </a:t>
            </a:r>
            <a:r>
              <a:rPr lang="uk-UA" sz="1200" b="1" i="1" kern="1200" dirty="0" err="1" smtClean="0">
                <a:solidFill>
                  <a:schemeClr val="tx1"/>
                </a:solidFill>
                <a:effectLst/>
                <a:latin typeface="+mn-lt"/>
                <a:ea typeface="+mn-ea"/>
                <a:cs typeface="+mn-cs"/>
              </a:rPr>
              <a:t>екосистемного</a:t>
            </a:r>
            <a:r>
              <a:rPr lang="uk-UA" sz="1200" b="1" i="1" kern="1200" dirty="0" smtClean="0">
                <a:solidFill>
                  <a:schemeClr val="tx1"/>
                </a:solidFill>
                <a:effectLst/>
                <a:latin typeface="+mn-lt"/>
                <a:ea typeface="+mn-ea"/>
                <a:cs typeface="+mn-cs"/>
              </a:rPr>
              <a:t>. Усі живі організми відіграють певну роль у навколишньому середовищі, тому дуже важливо мінімізувати втручання у функціонування екосистем.</a:t>
            </a:r>
            <a:endParaRPr lang="ru-RU" sz="1200" kern="1200" dirty="0" smtClean="0">
              <a:solidFill>
                <a:schemeClr val="tx1"/>
              </a:solidFill>
              <a:effectLst/>
              <a:latin typeface="+mn-lt"/>
              <a:ea typeface="+mn-ea"/>
              <a:cs typeface="+mn-cs"/>
            </a:endParaRPr>
          </a:p>
          <a:p>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Ліси також вирубуються, щоб очистити простір для польових культур. Через цей процес, який називається </a:t>
            </a:r>
            <a:r>
              <a:rPr lang="uk-UA" sz="1200" kern="1200" dirty="0" err="1" smtClean="0">
                <a:solidFill>
                  <a:schemeClr val="tx1"/>
                </a:solidFill>
                <a:effectLst/>
                <a:latin typeface="+mn-lt"/>
                <a:ea typeface="+mn-ea"/>
                <a:cs typeface="+mn-cs"/>
              </a:rPr>
              <a:t>знеліснення</a:t>
            </a:r>
            <a:r>
              <a:rPr lang="uk-UA" sz="1200" kern="1200" dirty="0" smtClean="0">
                <a:solidFill>
                  <a:schemeClr val="tx1"/>
                </a:solidFill>
                <a:effectLst/>
                <a:latin typeface="+mn-lt"/>
                <a:ea typeface="+mn-ea"/>
                <a:cs typeface="+mn-cs"/>
              </a:rPr>
              <a:t>, багато тварин втрачають домівки та перебувають під загрозою вимирання. Більше того, рослини в цих лісах гинуть, що посилює проблеми, пов'язані з CO</a:t>
            </a:r>
            <a:r>
              <a:rPr lang="uk-UA" sz="1200" kern="1200" baseline="-25000" dirty="0" smtClean="0">
                <a:solidFill>
                  <a:schemeClr val="tx1"/>
                </a:solidFill>
                <a:effectLst/>
                <a:latin typeface="+mn-lt"/>
                <a:ea typeface="+mn-ea"/>
                <a:cs typeface="+mn-cs"/>
              </a:rPr>
              <a:t>2</a:t>
            </a:r>
            <a:r>
              <a:rPr lang="uk-UA" sz="1200" kern="1200" dirty="0" smtClean="0">
                <a:solidFill>
                  <a:schemeClr val="tx1"/>
                </a:solidFill>
                <a:effectLst/>
                <a:latin typeface="+mn-lt"/>
                <a:ea typeface="+mn-ea"/>
                <a:cs typeface="+mn-cs"/>
              </a:rPr>
              <a:t> та викидами інших парникових газів.</a:t>
            </a:r>
            <a:endParaRPr lang="ru-RU" sz="1200" kern="1200" dirty="0" smtClean="0">
              <a:solidFill>
                <a:schemeClr val="tx1"/>
              </a:solidFill>
              <a:effectLst/>
              <a:latin typeface="+mn-lt"/>
              <a:ea typeface="+mn-ea"/>
              <a:cs typeface="+mn-cs"/>
            </a:endParaRPr>
          </a:p>
          <a:p>
            <a:endParaRPr lang="uk-UA" dirty="0" smtClean="0"/>
          </a:p>
          <a:p>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Чому вирубування лісів призводить до зміни клімату?</a:t>
            </a:r>
            <a:endParaRPr lang="ru-RU" sz="1200" kern="1200" dirty="0" smtClean="0">
              <a:solidFill>
                <a:schemeClr val="tx1"/>
              </a:solidFill>
              <a:effectLst/>
              <a:latin typeface="+mn-lt"/>
              <a:ea typeface="+mn-ea"/>
              <a:cs typeface="+mn-cs"/>
            </a:endParaRPr>
          </a:p>
          <a:p>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Рослини використовують сонячне світло та CO</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для виробництва енергії. Під час цього процесу вони виділяють кисень. Рослини фільтрують повітря, споживаючи СО</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Коли ми вирубуємо ліси, зникає природний фільтр який перетворює СО</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 в О</a:t>
            </a:r>
            <a:r>
              <a:rPr lang="uk-UA" sz="1200" b="1" i="1" kern="1200" baseline="-25000" dirty="0" smtClean="0">
                <a:solidFill>
                  <a:schemeClr val="tx1"/>
                </a:solidFill>
                <a:effectLst/>
                <a:latin typeface="+mn-lt"/>
                <a:ea typeface="+mn-ea"/>
                <a:cs typeface="+mn-cs"/>
              </a:rPr>
              <a:t>2</a:t>
            </a:r>
            <a:r>
              <a:rPr lang="uk-UA" sz="1200" b="1" i="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9</a:t>
            </a:fld>
            <a:endParaRPr lang="uk-UA"/>
          </a:p>
        </p:txBody>
      </p:sp>
    </p:spTree>
    <p:extLst>
      <p:ext uri="{BB962C8B-B14F-4D97-AF65-F5344CB8AC3E}">
        <p14:creationId xmlns:p14="http://schemas.microsoft.com/office/powerpoint/2010/main" val="182755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Якщо ми не змінимо наше ставлення до продуктів харчування, кількість проблем, пов'язаних із втратою продуктів харчування та їх відходами, значно збільшиться в майбутньому: Кількість населення на планеті безупинно зростає, тому ми повинні значно покращити методи вирощування та використання продуктів харчування, щоб мати можливість прогодувати людство у майбутньому. Зменшення кількості харчових відходів допоможе вирішити проблему голоду на планеті</a:t>
            </a:r>
            <a:endParaRPr lang="uk-UA" dirty="0"/>
          </a:p>
        </p:txBody>
      </p:sp>
      <p:sp>
        <p:nvSpPr>
          <p:cNvPr id="4" name="Номер слайда 3"/>
          <p:cNvSpPr>
            <a:spLocks noGrp="1"/>
          </p:cNvSpPr>
          <p:nvPr>
            <p:ph type="sldNum" sz="quarter" idx="10"/>
          </p:nvPr>
        </p:nvSpPr>
        <p:spPr/>
        <p:txBody>
          <a:bodyPr/>
          <a:lstStyle/>
          <a:p>
            <a:fld id="{E80CCF7B-3696-4000-ACAC-FBB1B271C51A}" type="slidenum">
              <a:rPr lang="uk-UA" smtClean="0"/>
              <a:t>10</a:t>
            </a:fld>
            <a:endParaRPr lang="uk-UA"/>
          </a:p>
        </p:txBody>
      </p:sp>
    </p:spTree>
    <p:extLst>
      <p:ext uri="{BB962C8B-B14F-4D97-AF65-F5344CB8AC3E}">
        <p14:creationId xmlns:p14="http://schemas.microsoft.com/office/powerpoint/2010/main" val="3297164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664C6A-8ACE-4BC7-A129-07710A905ABF}" type="datetime1">
              <a:rPr lang="ru-RU" smtClean="0"/>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pic>
        <p:nvPicPr>
          <p:cNvPr id="7" name="image29.png"/>
          <p:cNvPicPr/>
          <p:nvPr userDrawn="1"/>
        </p:nvPicPr>
        <p:blipFill>
          <a:blip r:embed="rId2" cstate="print"/>
          <a:stretch>
            <a:fillRect/>
          </a:stretch>
        </p:blipFill>
        <p:spPr>
          <a:xfrm>
            <a:off x="0" y="0"/>
            <a:ext cx="9144000" cy="6669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E76947-C3E8-428E-8908-8F27CF4570B4}" type="datetime1">
              <a:rPr lang="ru-RU" smtClean="0"/>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6410D-7243-42A7-9121-1DB6FBCAFD44}" type="datetime1">
              <a:rPr lang="ru-RU" smtClean="0"/>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A4870-0BD9-4FC9-AD60-2136A4D19EC0}" type="datetime1">
              <a:rPr lang="ru-RU" smtClean="0"/>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8C0188-C998-444A-880A-32A905F1ED93}" type="datetime1">
              <a:rPr lang="ru-RU" smtClean="0"/>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D096AB-AAB7-4203-B631-D39A224B0721}" type="datetime1">
              <a:rPr lang="ru-RU" smtClean="0"/>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3E276A-4A04-4B44-9C6B-6773295671AE}" type="datetime1">
              <a:rPr lang="ru-RU" smtClean="0"/>
              <a:t>08.04.2019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0FD326-45FC-487E-9982-AD8C73C373C6}" type="datetime1">
              <a:rPr lang="ru-RU" smtClean="0"/>
              <a:t>08.04.2019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6FB753-2BA6-48CB-A4BA-F2BEEB9BDDC1}" type="datetime1">
              <a:rPr lang="ru-RU" smtClean="0"/>
              <a:t>08.04.2019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D675EF-A896-4630-9A07-7C3C1EEE7146}" type="datetime1">
              <a:rPr lang="ru-RU" smtClean="0"/>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A0989F-7EE9-41F9-87E5-5256971122D4}" type="datetime1">
              <a:rPr lang="ru-RU" smtClean="0"/>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16D0D-E240-41FA-AD96-78810D56E566}" type="datetime1">
              <a:rPr lang="ru-RU" smtClean="0"/>
              <a:t>08.04.2019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1760" y="1340768"/>
            <a:ext cx="4464496" cy="3312367"/>
          </a:xfrm>
          <a:solidFill>
            <a:schemeClr val="bg1">
              <a:lumMod val="85000"/>
            </a:schemeClr>
          </a:solidFill>
        </p:spPr>
        <p:txBody>
          <a:bodyPr>
            <a:noAutofit/>
          </a:bodyPr>
          <a:lstStyle/>
          <a:p>
            <a:r>
              <a:rPr lang="uk-UA" sz="3600" b="1" dirty="0" smtClean="0"/>
              <a:t>Урок 1</a:t>
            </a:r>
            <a:br>
              <a:rPr lang="uk-UA" sz="3600" b="1" dirty="0" smtClean="0"/>
            </a:br>
            <a:r>
              <a:rPr lang="uk-UA" sz="3600" b="1" dirty="0" smtClean="0"/>
              <a:t>«ТВОРИ ДОБРО: РАЦІОНАЛЬНО СПОЖИВАЙ ХАРЧОВІ ПРОДУКТИ»</a:t>
            </a:r>
            <a:endParaRPr lang="uk-UA" sz="3600" b="1" dirty="0"/>
          </a:p>
        </p:txBody>
      </p:sp>
      <p:sp>
        <p:nvSpPr>
          <p:cNvPr id="4" name="Номер слайда 3"/>
          <p:cNvSpPr>
            <a:spLocks noGrp="1"/>
          </p:cNvSpPr>
          <p:nvPr>
            <p:ph type="sldNum" sz="quarter" idx="12"/>
          </p:nvPr>
        </p:nvSpPr>
        <p:spPr/>
        <p:txBody>
          <a:bodyPr/>
          <a:lstStyle/>
          <a:p>
            <a:fld id="{B19B0651-EE4F-4900-A07F-96A6BFA9D0F0}" type="slidenum">
              <a:rPr lang="ru-RU" smtClean="0"/>
              <a:t>1</a:t>
            </a:fld>
            <a:endParaRPr lang="ru-RU"/>
          </a:p>
        </p:txBody>
      </p:sp>
    </p:spTree>
    <p:extLst>
      <p:ext uri="{BB962C8B-B14F-4D97-AF65-F5344CB8AC3E}">
        <p14:creationId xmlns:p14="http://schemas.microsoft.com/office/powerpoint/2010/main" val="425861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solidFill>
                  <a:srgbClr val="FF0000"/>
                </a:solidFill>
              </a:rPr>
              <a:t>Проблема харчових відходів пов'язана із проблемою голоду</a:t>
            </a:r>
            <a:endParaRPr lang="uk-UA" sz="3600" b="1"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10</a:t>
            </a:fld>
            <a:endParaRPr lang="ru-RU"/>
          </a:p>
        </p:txBody>
      </p:sp>
      <p:pic>
        <p:nvPicPr>
          <p:cNvPr id="4098" name="Picture 2" descr="https://thesingaporebeacon.files.wordpress.com/2015/03/hu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7060332" cy="470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1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11</a:t>
            </a:fld>
            <a:endParaRPr lang="ru-RU"/>
          </a:p>
        </p:txBody>
      </p:sp>
      <p:pic>
        <p:nvPicPr>
          <p:cNvPr id="1026" name="Picture 2" descr="https://aeries.io/wp-content/uploads/2018/06/Food-production-chain-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6094"/>
            <a:ext cx="8034815" cy="606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2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12</a:t>
            </a:fld>
            <a:endParaRPr lang="ru-RU"/>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24" t="15368" r="7576" b="13637"/>
          <a:stretch/>
        </p:blipFill>
        <p:spPr bwMode="auto">
          <a:xfrm>
            <a:off x="151179" y="188640"/>
            <a:ext cx="8741301" cy="533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374" t="88662" r="65969" b="239"/>
          <a:stretch/>
        </p:blipFill>
        <p:spPr bwMode="auto">
          <a:xfrm>
            <a:off x="1521965" y="5630023"/>
            <a:ext cx="62907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66" t="87662" r="86655"/>
          <a:stretch/>
        </p:blipFill>
        <p:spPr bwMode="auto">
          <a:xfrm>
            <a:off x="156420" y="5651054"/>
            <a:ext cx="648176"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070" t="88781" r="24612"/>
          <a:stretch/>
        </p:blipFill>
        <p:spPr bwMode="auto">
          <a:xfrm>
            <a:off x="6351669" y="5610973"/>
            <a:ext cx="585087"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662" t="87901" r="49429"/>
          <a:stretch/>
        </p:blipFill>
        <p:spPr bwMode="auto">
          <a:xfrm>
            <a:off x="3918014" y="5651054"/>
            <a:ext cx="602794"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3060" y="5802201"/>
            <a:ext cx="970062" cy="430887"/>
          </a:xfrm>
          <a:prstGeom prst="rect">
            <a:avLst/>
          </a:prstGeom>
          <a:noFill/>
        </p:spPr>
        <p:txBody>
          <a:bodyPr wrap="square" rtlCol="0">
            <a:spAutoFit/>
          </a:bodyPr>
          <a:lstStyle/>
          <a:p>
            <a:r>
              <a:rPr lang="uk-UA" sz="2200" b="1" dirty="0" smtClean="0">
                <a:solidFill>
                  <a:srgbClr val="008000"/>
                </a:solidFill>
              </a:rPr>
              <a:t>Вода</a:t>
            </a:r>
            <a:endParaRPr lang="uk-UA" sz="2200" b="1" dirty="0">
              <a:solidFill>
                <a:srgbClr val="008000"/>
              </a:solidFill>
            </a:endParaRPr>
          </a:p>
        </p:txBody>
      </p:sp>
      <p:sp>
        <p:nvSpPr>
          <p:cNvPr id="11" name="TextBox 10"/>
          <p:cNvSpPr txBox="1"/>
          <p:nvPr/>
        </p:nvSpPr>
        <p:spPr>
          <a:xfrm>
            <a:off x="2188618" y="5651054"/>
            <a:ext cx="1757114" cy="769441"/>
          </a:xfrm>
          <a:prstGeom prst="rect">
            <a:avLst/>
          </a:prstGeom>
          <a:noFill/>
        </p:spPr>
        <p:txBody>
          <a:bodyPr wrap="square" rtlCol="0">
            <a:spAutoFit/>
          </a:bodyPr>
          <a:lstStyle/>
          <a:p>
            <a:r>
              <a:rPr lang="uk-UA" sz="2200" b="1" dirty="0" smtClean="0">
                <a:solidFill>
                  <a:srgbClr val="008000"/>
                </a:solidFill>
              </a:rPr>
              <a:t>Карбоновий слід</a:t>
            </a:r>
            <a:endParaRPr lang="uk-UA" sz="2200" b="1" dirty="0">
              <a:solidFill>
                <a:srgbClr val="008000"/>
              </a:solidFill>
            </a:endParaRPr>
          </a:p>
        </p:txBody>
      </p:sp>
      <p:sp>
        <p:nvSpPr>
          <p:cNvPr id="12" name="TextBox 11"/>
          <p:cNvSpPr txBox="1"/>
          <p:nvPr/>
        </p:nvSpPr>
        <p:spPr>
          <a:xfrm>
            <a:off x="4521829" y="5616146"/>
            <a:ext cx="1907629" cy="769441"/>
          </a:xfrm>
          <a:prstGeom prst="rect">
            <a:avLst/>
          </a:prstGeom>
          <a:noFill/>
        </p:spPr>
        <p:txBody>
          <a:bodyPr wrap="square" rtlCol="0">
            <a:spAutoFit/>
          </a:bodyPr>
          <a:lstStyle/>
          <a:p>
            <a:r>
              <a:rPr lang="uk-UA" sz="2200" b="1" dirty="0" err="1" smtClean="0">
                <a:solidFill>
                  <a:srgbClr val="008000"/>
                </a:solidFill>
              </a:rPr>
              <a:t>Землекорис-тування</a:t>
            </a:r>
            <a:endParaRPr lang="uk-UA" sz="2200" b="1" dirty="0">
              <a:solidFill>
                <a:srgbClr val="008000"/>
              </a:solidFill>
            </a:endParaRPr>
          </a:p>
        </p:txBody>
      </p:sp>
      <p:sp>
        <p:nvSpPr>
          <p:cNvPr id="13" name="TextBox 12"/>
          <p:cNvSpPr txBox="1"/>
          <p:nvPr/>
        </p:nvSpPr>
        <p:spPr>
          <a:xfrm>
            <a:off x="6866020" y="5669026"/>
            <a:ext cx="2178066" cy="430887"/>
          </a:xfrm>
          <a:prstGeom prst="rect">
            <a:avLst/>
          </a:prstGeom>
          <a:noFill/>
        </p:spPr>
        <p:txBody>
          <a:bodyPr wrap="square" rtlCol="0">
            <a:spAutoFit/>
          </a:bodyPr>
          <a:lstStyle/>
          <a:p>
            <a:r>
              <a:rPr lang="uk-UA" sz="2200" b="1" dirty="0" err="1" smtClean="0">
                <a:solidFill>
                  <a:srgbClr val="008000"/>
                </a:solidFill>
              </a:rPr>
              <a:t>Біорізноманіття</a:t>
            </a:r>
            <a:endParaRPr lang="uk-UA" sz="2200" b="1" dirty="0">
              <a:solidFill>
                <a:srgbClr val="008000"/>
              </a:solidFill>
            </a:endParaRPr>
          </a:p>
        </p:txBody>
      </p:sp>
    </p:spTree>
    <p:extLst>
      <p:ext uri="{BB962C8B-B14F-4D97-AF65-F5344CB8AC3E}">
        <p14:creationId xmlns:p14="http://schemas.microsoft.com/office/powerpoint/2010/main" val="413091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food loss and food w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452" y="2621697"/>
            <a:ext cx="4204936" cy="24028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06090"/>
          </a:xfrm>
        </p:spPr>
        <p:txBody>
          <a:bodyPr>
            <a:normAutofit/>
          </a:bodyPr>
          <a:lstStyle/>
          <a:p>
            <a:r>
              <a:rPr lang="uk-UA" sz="3600" b="1" dirty="0" smtClean="0">
                <a:solidFill>
                  <a:srgbClr val="FF0000"/>
                </a:solidFill>
              </a:rPr>
              <a:t>Харчові втрати та харчові відходи</a:t>
            </a:r>
            <a:endParaRPr lang="uk-UA" sz="3600" b="1"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13</a:t>
            </a:fld>
            <a:endParaRPr lang="ru-RU"/>
          </a:p>
        </p:txBody>
      </p:sp>
      <p:sp>
        <p:nvSpPr>
          <p:cNvPr id="5" name="TextBox 4"/>
          <p:cNvSpPr txBox="1"/>
          <p:nvPr/>
        </p:nvSpPr>
        <p:spPr>
          <a:xfrm>
            <a:off x="251520" y="1298258"/>
            <a:ext cx="8631832" cy="1323439"/>
          </a:xfrm>
          <a:prstGeom prst="rect">
            <a:avLst/>
          </a:prstGeom>
          <a:solidFill>
            <a:srgbClr val="FF0000">
              <a:alpha val="49000"/>
            </a:srgbClr>
          </a:solidFill>
        </p:spPr>
        <p:txBody>
          <a:bodyPr wrap="square" rtlCol="0">
            <a:spAutoFit/>
          </a:bodyPr>
          <a:lstStyle/>
          <a:p>
            <a:pPr algn="just"/>
            <a:endParaRPr lang="uk-UA" sz="1400" b="1" dirty="0" smtClean="0"/>
          </a:p>
          <a:p>
            <a:pPr algn="just"/>
            <a:r>
              <a:rPr lang="uk-UA" sz="2200" b="1" dirty="0" smtClean="0"/>
              <a:t>Будь-які </a:t>
            </a:r>
            <a:r>
              <a:rPr lang="uk-UA" sz="2200" b="1" dirty="0"/>
              <a:t>продукти харчування, які випадково втрачаються через перебої або недоліки в ланцюгу постачання, наприклад, через відсутність належного зберігання або </a:t>
            </a:r>
            <a:r>
              <a:rPr lang="uk-UA" sz="2200" b="1" dirty="0" smtClean="0"/>
              <a:t>охолодження</a:t>
            </a:r>
            <a:endParaRPr lang="uk-UA" sz="2200" b="1" dirty="0"/>
          </a:p>
        </p:txBody>
      </p:sp>
      <p:sp>
        <p:nvSpPr>
          <p:cNvPr id="6" name="TextBox 5"/>
          <p:cNvSpPr txBox="1"/>
          <p:nvPr/>
        </p:nvSpPr>
        <p:spPr>
          <a:xfrm>
            <a:off x="683568" y="1036648"/>
            <a:ext cx="2520280" cy="523220"/>
          </a:xfrm>
          <a:prstGeom prst="rect">
            <a:avLst/>
          </a:prstGeom>
          <a:solidFill>
            <a:schemeClr val="bg1">
              <a:lumMod val="85000"/>
            </a:schemeClr>
          </a:solidFill>
        </p:spPr>
        <p:txBody>
          <a:bodyPr wrap="square" rtlCol="0">
            <a:spAutoFit/>
          </a:bodyPr>
          <a:lstStyle/>
          <a:p>
            <a:r>
              <a:rPr lang="uk-UA" sz="2800" b="1" dirty="0" smtClean="0"/>
              <a:t>Харчові втрати</a:t>
            </a:r>
            <a:endParaRPr lang="uk-UA" sz="2800" b="1" dirty="0"/>
          </a:p>
        </p:txBody>
      </p:sp>
      <p:sp>
        <p:nvSpPr>
          <p:cNvPr id="7" name="TextBox 6"/>
          <p:cNvSpPr txBox="1"/>
          <p:nvPr/>
        </p:nvSpPr>
        <p:spPr>
          <a:xfrm>
            <a:off x="251520" y="4879320"/>
            <a:ext cx="8631832" cy="1785104"/>
          </a:xfrm>
          <a:prstGeom prst="rect">
            <a:avLst/>
          </a:prstGeom>
          <a:solidFill>
            <a:srgbClr val="FFFF00">
              <a:alpha val="52000"/>
            </a:srgbClr>
          </a:solidFill>
        </p:spPr>
        <p:txBody>
          <a:bodyPr wrap="square" rtlCol="0">
            <a:spAutoFit/>
          </a:bodyPr>
          <a:lstStyle/>
          <a:p>
            <a:pPr algn="just"/>
            <a:endParaRPr lang="uk-UA" sz="2200" b="1" dirty="0" smtClean="0"/>
          </a:p>
          <a:p>
            <a:pPr algn="just"/>
            <a:r>
              <a:rPr lang="uk-UA" sz="2200" b="1" dirty="0" smtClean="0"/>
              <a:t>Продукти </a:t>
            </a:r>
            <a:r>
              <a:rPr lang="uk-UA" sz="2200" b="1" dirty="0"/>
              <a:t>харчування, які псуються у вашому холодильнику, тому що ви не з'їли їх вчасно, або залишки їжі, які ви не доїли через те, що неправильно розрахували свої сили, та викинули їх у сміття замість того, щоб доїсти </a:t>
            </a:r>
            <a:r>
              <a:rPr lang="uk-UA" sz="2200" b="1" dirty="0" smtClean="0"/>
              <a:t>пізніше</a:t>
            </a:r>
            <a:endParaRPr lang="ru-RU" sz="2200" b="1" dirty="0"/>
          </a:p>
        </p:txBody>
      </p:sp>
      <p:sp>
        <p:nvSpPr>
          <p:cNvPr id="8" name="TextBox 7"/>
          <p:cNvSpPr txBox="1"/>
          <p:nvPr/>
        </p:nvSpPr>
        <p:spPr>
          <a:xfrm>
            <a:off x="683568" y="4617710"/>
            <a:ext cx="2880320" cy="523220"/>
          </a:xfrm>
          <a:prstGeom prst="rect">
            <a:avLst/>
          </a:prstGeom>
          <a:solidFill>
            <a:schemeClr val="bg1">
              <a:lumMod val="85000"/>
            </a:schemeClr>
          </a:solidFill>
        </p:spPr>
        <p:txBody>
          <a:bodyPr wrap="square" rtlCol="0">
            <a:spAutoFit/>
          </a:bodyPr>
          <a:lstStyle/>
          <a:p>
            <a:r>
              <a:rPr lang="uk-UA" sz="2800" b="1" dirty="0" smtClean="0"/>
              <a:t>Харчові відходи</a:t>
            </a:r>
            <a:endParaRPr lang="uk-UA" sz="2800" b="1" dirty="0"/>
          </a:p>
        </p:txBody>
      </p:sp>
    </p:spTree>
    <p:extLst>
      <p:ext uri="{BB962C8B-B14F-4D97-AF65-F5344CB8AC3E}">
        <p14:creationId xmlns:p14="http://schemas.microsoft.com/office/powerpoint/2010/main" val="428378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499" y="274638"/>
            <a:ext cx="8607981" cy="850106"/>
          </a:xfrm>
        </p:spPr>
        <p:txBody>
          <a:bodyPr>
            <a:noAutofit/>
          </a:bodyPr>
          <a:lstStyle/>
          <a:p>
            <a:r>
              <a:rPr lang="uk-UA" sz="3200" b="1" dirty="0"/>
              <a:t>Харчові відходи виникають через те, що ми </a:t>
            </a:r>
            <a:r>
              <a:rPr lang="uk-UA" sz="3200" b="1" dirty="0" smtClean="0"/>
              <a:t>…</a:t>
            </a:r>
            <a:endParaRPr lang="uk-UA" sz="3200" b="1" dirty="0"/>
          </a:p>
        </p:txBody>
      </p:sp>
      <p:sp>
        <p:nvSpPr>
          <p:cNvPr id="3" name="Номер слайда 2"/>
          <p:cNvSpPr>
            <a:spLocks noGrp="1"/>
          </p:cNvSpPr>
          <p:nvPr>
            <p:ph type="sldNum" sz="quarter" idx="12"/>
          </p:nvPr>
        </p:nvSpPr>
        <p:spPr/>
        <p:txBody>
          <a:bodyPr/>
          <a:lstStyle/>
          <a:p>
            <a:fld id="{B19B0651-EE4F-4900-A07F-96A6BFA9D0F0}" type="slidenum">
              <a:rPr lang="ru-RU" smtClean="0"/>
              <a:t>14</a:t>
            </a:fld>
            <a:endParaRPr lang="ru-RU"/>
          </a:p>
        </p:txBody>
      </p:sp>
      <p:sp>
        <p:nvSpPr>
          <p:cNvPr id="4" name="Прямоугольник 3"/>
          <p:cNvSpPr/>
          <p:nvPr/>
        </p:nvSpPr>
        <p:spPr>
          <a:xfrm>
            <a:off x="284499" y="1988840"/>
            <a:ext cx="2472071" cy="1200329"/>
          </a:xfrm>
          <a:prstGeom prst="rect">
            <a:avLst/>
          </a:prstGeom>
          <a:solidFill>
            <a:schemeClr val="bg1">
              <a:lumMod val="85000"/>
            </a:schemeClr>
          </a:solidFill>
        </p:spPr>
        <p:txBody>
          <a:bodyPr wrap="square">
            <a:spAutoFit/>
          </a:bodyPr>
          <a:lstStyle/>
          <a:p>
            <a:r>
              <a:rPr lang="uk-UA" sz="2400" b="1" dirty="0" smtClean="0"/>
              <a:t>… кладемо </a:t>
            </a:r>
            <a:r>
              <a:rPr lang="uk-UA" sz="2400" b="1" dirty="0"/>
              <a:t>занадто багато їжі на тарілку</a:t>
            </a:r>
          </a:p>
        </p:txBody>
      </p:sp>
      <p:sp>
        <p:nvSpPr>
          <p:cNvPr id="5" name="Прямоугольник 4"/>
          <p:cNvSpPr/>
          <p:nvPr/>
        </p:nvSpPr>
        <p:spPr>
          <a:xfrm>
            <a:off x="3226718" y="1389874"/>
            <a:ext cx="2952328" cy="1200329"/>
          </a:xfrm>
          <a:prstGeom prst="rect">
            <a:avLst/>
          </a:prstGeom>
          <a:solidFill>
            <a:schemeClr val="bg1">
              <a:lumMod val="85000"/>
            </a:schemeClr>
          </a:solidFill>
        </p:spPr>
        <p:txBody>
          <a:bodyPr wrap="square">
            <a:spAutoFit/>
          </a:bodyPr>
          <a:lstStyle/>
          <a:p>
            <a:r>
              <a:rPr lang="uk-UA" sz="2400" b="1" dirty="0" smtClean="0"/>
              <a:t>… купуємо </a:t>
            </a:r>
            <a:r>
              <a:rPr lang="uk-UA" sz="2400" b="1" dirty="0"/>
              <a:t>продукти харчування із надлишком</a:t>
            </a:r>
          </a:p>
        </p:txBody>
      </p:sp>
      <p:sp>
        <p:nvSpPr>
          <p:cNvPr id="6" name="Прямоугольник 5"/>
          <p:cNvSpPr/>
          <p:nvPr/>
        </p:nvSpPr>
        <p:spPr>
          <a:xfrm>
            <a:off x="6428556" y="3406649"/>
            <a:ext cx="2421703" cy="830997"/>
          </a:xfrm>
          <a:prstGeom prst="rect">
            <a:avLst/>
          </a:prstGeom>
          <a:solidFill>
            <a:schemeClr val="bg1">
              <a:lumMod val="85000"/>
            </a:schemeClr>
          </a:solidFill>
        </p:spPr>
        <p:txBody>
          <a:bodyPr wrap="square">
            <a:spAutoFit/>
          </a:bodyPr>
          <a:lstStyle/>
          <a:p>
            <a:r>
              <a:rPr lang="uk-UA" sz="2400" b="1" dirty="0" smtClean="0"/>
              <a:t>… замовляємо </a:t>
            </a:r>
            <a:r>
              <a:rPr lang="uk-UA" sz="2400" b="1" dirty="0"/>
              <a:t>завеликі </a:t>
            </a:r>
            <a:r>
              <a:rPr lang="uk-UA" sz="2400" b="1" dirty="0" smtClean="0"/>
              <a:t>порції  </a:t>
            </a:r>
            <a:endParaRPr lang="uk-UA" sz="2400" b="1" dirty="0"/>
          </a:p>
        </p:txBody>
      </p:sp>
      <p:pic>
        <p:nvPicPr>
          <p:cNvPr id="2053" name="Picture 5" descr="https://www.pata.org/wp-content/uploads/2017/11/27-too-much-food-on-the-plate-Food-waste-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ÐÐ°ÑÑÐ¸Ð½ÐºÐ¸ Ð¿Ð¾ Ð·Ð°Ð¿ÑÐ¾ÑÑ food we have bought goes 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718" y="2610765"/>
            <a:ext cx="2716103" cy="24227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414" y="4237646"/>
            <a:ext cx="3427215" cy="207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43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15</a:t>
            </a:fld>
            <a:endParaRPr lang="ru-RU"/>
          </a:p>
        </p:txBody>
      </p:sp>
      <p:pic>
        <p:nvPicPr>
          <p:cNvPr id="1026" name="Picture 2" descr="ÐÐ°ÑÑÐ¸Ð½ÐºÐ¸ Ð¿Ð¾ Ð·Ð°Ð¿ÑÐ¾ÑÑ keep leftovers in frid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0648"/>
            <a:ext cx="2880320"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3040666"/>
            <a:ext cx="2592288" cy="1200329"/>
          </a:xfrm>
          <a:prstGeom prst="rect">
            <a:avLst/>
          </a:prstGeom>
          <a:solidFill>
            <a:schemeClr val="bg1">
              <a:lumMod val="85000"/>
            </a:schemeClr>
          </a:solidFill>
        </p:spPr>
        <p:txBody>
          <a:bodyPr wrap="square" rtlCol="0">
            <a:spAutoFit/>
          </a:bodyPr>
          <a:lstStyle/>
          <a:p>
            <a:pPr algn="ctr"/>
            <a:r>
              <a:rPr lang="uk-UA" sz="2400" b="1" dirty="0" smtClean="0"/>
              <a:t>Залишки їжі слід покласти в холодильник</a:t>
            </a:r>
            <a:endParaRPr lang="uk-UA" sz="2400" b="1" dirty="0"/>
          </a:p>
        </p:txBody>
      </p:sp>
      <p:sp>
        <p:nvSpPr>
          <p:cNvPr id="6" name="TextBox 5"/>
          <p:cNvSpPr txBox="1"/>
          <p:nvPr/>
        </p:nvSpPr>
        <p:spPr>
          <a:xfrm>
            <a:off x="3203848" y="235546"/>
            <a:ext cx="3639244" cy="1200329"/>
          </a:xfrm>
          <a:prstGeom prst="rect">
            <a:avLst/>
          </a:prstGeom>
          <a:solidFill>
            <a:schemeClr val="bg1">
              <a:lumMod val="85000"/>
            </a:schemeClr>
          </a:solidFill>
        </p:spPr>
        <p:txBody>
          <a:bodyPr wrap="square" rtlCol="0">
            <a:spAutoFit/>
          </a:bodyPr>
          <a:lstStyle/>
          <a:p>
            <a:pPr algn="ctr"/>
            <a:r>
              <a:rPr lang="uk-UA" sz="2400" b="1" dirty="0" smtClean="0"/>
              <a:t>Залишки овочів та фруктів використайте для приготування смузі</a:t>
            </a:r>
            <a:endParaRPr lang="uk-UA" sz="2400" b="1" dirty="0"/>
          </a:p>
        </p:txBody>
      </p:sp>
      <p:pic>
        <p:nvPicPr>
          <p:cNvPr id="1030" name="Picture 6" descr="ÐÐ°ÑÑÐ¸Ð½ÐºÐ¸ Ð¿Ð¾ Ð·Ð°Ð¿ÑÐ¾ÑÑ turn vegetables into smoot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435875"/>
            <a:ext cx="2952329" cy="2280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ÐÐ¾ÑÐ¾Ð¶ÐµÐµ Ð¸Ð·Ð¾Ð±ÑÐ°Ð¶ÐµÐ½Ð¸Ðµ"/>
          <p:cNvPicPr>
            <a:picLocks noChangeAspect="1" noChangeArrowheads="1"/>
          </p:cNvPicPr>
          <p:nvPr/>
        </p:nvPicPr>
        <p:blipFill rotWithShape="1">
          <a:blip r:embed="rId5">
            <a:extLst>
              <a:ext uri="{28A0092B-C50C-407E-A947-70E740481C1C}">
                <a14:useLocalDpi xmlns:a14="http://schemas.microsoft.com/office/drawing/2010/main" val="0"/>
              </a:ext>
            </a:extLst>
          </a:blip>
          <a:srcRect t="23915" b="18400"/>
          <a:stretch/>
        </p:blipFill>
        <p:spPr bwMode="auto">
          <a:xfrm>
            <a:off x="3635896" y="4240995"/>
            <a:ext cx="3595680" cy="20741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49683" y="3456165"/>
            <a:ext cx="2880320" cy="1569660"/>
          </a:xfrm>
          <a:prstGeom prst="rect">
            <a:avLst/>
          </a:prstGeom>
          <a:solidFill>
            <a:schemeClr val="bg1">
              <a:lumMod val="85000"/>
            </a:schemeClr>
          </a:solidFill>
        </p:spPr>
        <p:txBody>
          <a:bodyPr wrap="square" rtlCol="0">
            <a:spAutoFit/>
          </a:bodyPr>
          <a:lstStyle/>
          <a:p>
            <a:pPr algn="ctr"/>
            <a:r>
              <a:rPr lang="uk-UA" sz="2400" b="1" dirty="0" smtClean="0"/>
              <a:t>Фрукти використайте для приготування джемів</a:t>
            </a:r>
            <a:endParaRPr lang="uk-UA" sz="2400" b="1" dirty="0"/>
          </a:p>
        </p:txBody>
      </p:sp>
      <p:sp>
        <p:nvSpPr>
          <p:cNvPr id="8" name="Стрелка вправо 7"/>
          <p:cNvSpPr/>
          <p:nvPr/>
        </p:nvSpPr>
        <p:spPr>
          <a:xfrm rot="19561346">
            <a:off x="793571" y="2545250"/>
            <a:ext cx="1339938" cy="39870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право 12"/>
          <p:cNvSpPr/>
          <p:nvPr/>
        </p:nvSpPr>
        <p:spPr>
          <a:xfrm rot="3241599">
            <a:off x="3177290" y="1568655"/>
            <a:ext cx="1325137" cy="39816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право 13"/>
          <p:cNvSpPr/>
          <p:nvPr/>
        </p:nvSpPr>
        <p:spPr>
          <a:xfrm rot="8463657">
            <a:off x="6961764" y="5072245"/>
            <a:ext cx="1200747" cy="41166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4789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16</a:t>
            </a:fld>
            <a:endParaRPr lang="ru-RU"/>
          </a:p>
        </p:txBody>
      </p:sp>
      <p:pic>
        <p:nvPicPr>
          <p:cNvPr id="2050" name="Picture 2" descr="ÐÐ°ÑÑÐ¸Ð½ÐºÐ¸ Ð¿Ð¾ Ð·Ð°Ð¿ÑÐ¾ÑÑ write a shoping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2286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4920" y="572487"/>
            <a:ext cx="1944216" cy="1200329"/>
          </a:xfrm>
          <a:prstGeom prst="rect">
            <a:avLst/>
          </a:prstGeom>
          <a:solidFill>
            <a:schemeClr val="bg1">
              <a:lumMod val="85000"/>
            </a:schemeClr>
          </a:solidFill>
        </p:spPr>
        <p:txBody>
          <a:bodyPr wrap="square" rtlCol="0">
            <a:spAutoFit/>
          </a:bodyPr>
          <a:lstStyle/>
          <a:p>
            <a:pPr algn="ctr"/>
            <a:r>
              <a:rPr lang="uk-UA" sz="2400" b="1" dirty="0" smtClean="0"/>
              <a:t>Складайте список продуктів</a:t>
            </a:r>
            <a:endParaRPr lang="uk-UA" sz="2400" b="1" dirty="0"/>
          </a:p>
        </p:txBody>
      </p:sp>
      <p:pic>
        <p:nvPicPr>
          <p:cNvPr id="2052" name="Picture 4" descr="https://www.perfectlyimperfectproduce.com/skin1_layouts/vintage/images/carrots2-p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172651"/>
            <a:ext cx="3385612" cy="25443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6015" y="692696"/>
            <a:ext cx="3812679" cy="830997"/>
          </a:xfrm>
          <a:prstGeom prst="rect">
            <a:avLst/>
          </a:prstGeom>
          <a:solidFill>
            <a:schemeClr val="bg1">
              <a:lumMod val="85000"/>
            </a:schemeClr>
          </a:solidFill>
        </p:spPr>
        <p:txBody>
          <a:bodyPr wrap="square" rtlCol="0">
            <a:spAutoFit/>
          </a:bodyPr>
          <a:lstStyle/>
          <a:p>
            <a:pPr algn="ctr"/>
            <a:r>
              <a:rPr lang="uk-UA" sz="2400" b="1" dirty="0" smtClean="0"/>
              <a:t>Купуйте овочі та фрукти нестандартної форми</a:t>
            </a:r>
            <a:endParaRPr lang="uk-UA" sz="2400" b="1" dirty="0"/>
          </a:p>
        </p:txBody>
      </p:sp>
      <p:sp>
        <p:nvSpPr>
          <p:cNvPr id="6" name="TextBox 5"/>
          <p:cNvSpPr txBox="1"/>
          <p:nvPr/>
        </p:nvSpPr>
        <p:spPr>
          <a:xfrm>
            <a:off x="2889920" y="2852936"/>
            <a:ext cx="3096344" cy="1200329"/>
          </a:xfrm>
          <a:prstGeom prst="rect">
            <a:avLst/>
          </a:prstGeom>
          <a:solidFill>
            <a:schemeClr val="bg1">
              <a:lumMod val="85000"/>
            </a:schemeClr>
          </a:solidFill>
        </p:spPr>
        <p:txBody>
          <a:bodyPr wrap="square" rtlCol="0">
            <a:spAutoFit/>
          </a:bodyPr>
          <a:lstStyle/>
          <a:p>
            <a:pPr algn="ctr"/>
            <a:r>
              <a:rPr lang="uk-UA" sz="2400" b="1" dirty="0" smtClean="0"/>
              <a:t>Розміщуйте продукти в холодильнику правильно</a:t>
            </a:r>
            <a:endParaRPr lang="uk-UA" sz="2400" b="1" dirty="0"/>
          </a:p>
        </p:txBody>
      </p:sp>
      <p:pic>
        <p:nvPicPr>
          <p:cNvPr id="9" name="Picture 2" descr="ÐÐ°ÑÑÐ¸Ð½ÐºÐ¸ Ð¿Ð¾ Ð·Ð°Ð¿ÑÐ¾ÑÑ keep leftovers in frid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5" y="3977680"/>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8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49" t="15333" r="16212" b="6667"/>
          <a:stretch/>
        </p:blipFill>
        <p:spPr bwMode="auto">
          <a:xfrm>
            <a:off x="0" y="0"/>
            <a:ext cx="91570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329856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18</a:t>
            </a:fld>
            <a:endParaRPr lang="ru-RU"/>
          </a:p>
        </p:txBody>
      </p:sp>
      <p:sp>
        <p:nvSpPr>
          <p:cNvPr id="4" name="Пятно 2 3"/>
          <p:cNvSpPr/>
          <p:nvPr/>
        </p:nvSpPr>
        <p:spPr>
          <a:xfrm>
            <a:off x="827584" y="1412776"/>
            <a:ext cx="7848872" cy="374441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FF0000"/>
                </a:solidFill>
              </a:rPr>
              <a:t>Твори добро: раціонально споживай ресурси !</a:t>
            </a:r>
            <a:endParaRPr lang="uk-UA" sz="2800" b="1" dirty="0">
              <a:solidFill>
                <a:srgbClr val="FF0000"/>
              </a:solidFill>
            </a:endParaRPr>
          </a:p>
        </p:txBody>
      </p:sp>
    </p:spTree>
    <p:extLst>
      <p:ext uri="{BB962C8B-B14F-4D97-AF65-F5344CB8AC3E}">
        <p14:creationId xmlns:p14="http://schemas.microsoft.com/office/powerpoint/2010/main" val="427168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65133" t="12484" b="51000"/>
          <a:stretch/>
        </p:blipFill>
        <p:spPr bwMode="auto">
          <a:xfrm>
            <a:off x="441747" y="3379786"/>
            <a:ext cx="3321056" cy="347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ÐÐ°ÑÑÐ¸Ð½ÐºÐ¸ Ð¿Ð¾ Ð·Ð°Ð¿ÑÐ¾ÑÑ food was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8676" y="844413"/>
            <a:ext cx="4877780" cy="365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ятно 1 3"/>
          <p:cNvSpPr/>
          <p:nvPr/>
        </p:nvSpPr>
        <p:spPr>
          <a:xfrm>
            <a:off x="2915816" y="160338"/>
            <a:ext cx="6210672" cy="1368152"/>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rgbClr val="FF0000"/>
                </a:solidFill>
              </a:rPr>
              <a:t>1 300 000 000 Т</a:t>
            </a:r>
            <a:endParaRPr lang="uk-UA" sz="4000" b="1" dirty="0">
              <a:solidFill>
                <a:srgbClr val="FF0000"/>
              </a:solidFill>
            </a:endParaRPr>
          </a:p>
        </p:txBody>
      </p:sp>
      <p:sp>
        <p:nvSpPr>
          <p:cNvPr id="8" name="AutoShape 10" descr="ÐÐ°ÑÑÐ¸Ð½ÐºÐ¸ Ð¿Ð¾ Ð·Ð°Ð¿ÑÐ¾ÑÑ food waste one pers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90" y="1326894"/>
            <a:ext cx="3084947" cy="205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ятно 1 9"/>
          <p:cNvSpPr/>
          <p:nvPr/>
        </p:nvSpPr>
        <p:spPr>
          <a:xfrm>
            <a:off x="1" y="548680"/>
            <a:ext cx="2915816" cy="979810"/>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rgbClr val="FF0000"/>
                </a:solidFill>
              </a:rPr>
              <a:t>100 кг</a:t>
            </a:r>
            <a:endParaRPr lang="uk-UA" sz="4000" b="1" dirty="0">
              <a:solidFill>
                <a:srgbClr val="FF0000"/>
              </a:solidFill>
            </a:endParaRPr>
          </a:p>
        </p:txBody>
      </p:sp>
      <p:sp>
        <p:nvSpPr>
          <p:cNvPr id="16" name="Пятно 1 15"/>
          <p:cNvSpPr/>
          <p:nvPr/>
        </p:nvSpPr>
        <p:spPr>
          <a:xfrm>
            <a:off x="460375" y="3424100"/>
            <a:ext cx="2455441" cy="941004"/>
          </a:xfrm>
          <a:prstGeom prst="irregularSeal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rgbClr val="FF0000"/>
                </a:solidFill>
              </a:rPr>
              <a:t>1/3</a:t>
            </a:r>
            <a:endParaRPr lang="uk-UA" sz="4000" b="1" dirty="0">
              <a:solidFill>
                <a:srgbClr val="FF0000"/>
              </a:solidFill>
            </a:endParaRPr>
          </a:p>
        </p:txBody>
      </p:sp>
      <p:sp>
        <p:nvSpPr>
          <p:cNvPr id="11" name="Номер слайда 10"/>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62780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3</a:t>
            </a:fld>
            <a:endParaRPr lang="ru-R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63724"/>
            <a:ext cx="3622981" cy="195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9" y="532727"/>
            <a:ext cx="3622981" cy="830997"/>
          </a:xfrm>
          <a:prstGeom prst="rect">
            <a:avLst/>
          </a:prstGeom>
          <a:solidFill>
            <a:schemeClr val="bg1">
              <a:lumMod val="85000"/>
              <a:alpha val="49000"/>
            </a:schemeClr>
          </a:solidFill>
        </p:spPr>
        <p:txBody>
          <a:bodyPr wrap="square" rtlCol="0">
            <a:spAutoFit/>
          </a:bodyPr>
          <a:lstStyle/>
          <a:p>
            <a:pPr algn="ctr"/>
            <a:r>
              <a:rPr lang="uk-UA" sz="2400" b="1" dirty="0" smtClean="0">
                <a:solidFill>
                  <a:srgbClr val="FF0000"/>
                </a:solidFill>
              </a:rPr>
              <a:t>Виробництво біогазу із харчових відходів</a:t>
            </a:r>
            <a:endParaRPr lang="uk-UA" sz="2400" b="1" dirty="0">
              <a:solidFill>
                <a:srgbClr val="FF0000"/>
              </a:solidFill>
            </a:endParaRPr>
          </a:p>
        </p:txBody>
      </p:sp>
      <p:pic>
        <p:nvPicPr>
          <p:cNvPr id="1028" name="Picture 4" descr="https://kaztag.kz/upload/iblock/8b1/8b1a4f81f675deca6c795919e1317c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385652"/>
            <a:ext cx="3622981" cy="22643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9" y="3923987"/>
            <a:ext cx="3622980" cy="461665"/>
          </a:xfrm>
          <a:prstGeom prst="rect">
            <a:avLst/>
          </a:prstGeom>
          <a:solidFill>
            <a:schemeClr val="bg1">
              <a:lumMod val="85000"/>
              <a:alpha val="49000"/>
            </a:schemeClr>
          </a:solidFill>
        </p:spPr>
        <p:txBody>
          <a:bodyPr wrap="square" rtlCol="0">
            <a:spAutoFit/>
          </a:bodyPr>
          <a:lstStyle/>
          <a:p>
            <a:pPr algn="ctr"/>
            <a:r>
              <a:rPr lang="uk-UA" sz="2400" b="1" dirty="0" smtClean="0">
                <a:solidFill>
                  <a:srgbClr val="FF0000"/>
                </a:solidFill>
              </a:rPr>
              <a:t>Домашнє компостування</a:t>
            </a:r>
            <a:endParaRPr lang="uk-UA" sz="2400" b="1" dirty="0">
              <a:solidFill>
                <a:srgbClr val="FF0000"/>
              </a:solidFill>
            </a:endParaRPr>
          </a:p>
        </p:txBody>
      </p:sp>
      <p:pic>
        <p:nvPicPr>
          <p:cNvPr id="1032" name="Picture 8" descr="ÐÐ°ÑÑÐ¸Ð½ÐºÐ¸ Ð¿Ð¾ Ð·Ð°Ð¿ÑÐ¾ÑÑ animal feed was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896526"/>
            <a:ext cx="4305901" cy="2423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11960" y="188640"/>
            <a:ext cx="4305901" cy="830997"/>
          </a:xfrm>
          <a:prstGeom prst="rect">
            <a:avLst/>
          </a:prstGeom>
          <a:solidFill>
            <a:schemeClr val="bg1">
              <a:lumMod val="85000"/>
              <a:alpha val="49000"/>
            </a:schemeClr>
          </a:solidFill>
        </p:spPr>
        <p:txBody>
          <a:bodyPr wrap="square" rtlCol="0">
            <a:spAutoFit/>
          </a:bodyPr>
          <a:lstStyle/>
          <a:p>
            <a:pPr algn="ctr"/>
            <a:r>
              <a:rPr lang="uk-UA" sz="2400" b="1" dirty="0" smtClean="0">
                <a:solidFill>
                  <a:srgbClr val="FF0000"/>
                </a:solidFill>
              </a:rPr>
              <a:t>Підгодівля тварин залишками їжі</a:t>
            </a:r>
            <a:endParaRPr lang="uk-UA" sz="2400" b="1" dirty="0">
              <a:solidFill>
                <a:srgbClr val="FF0000"/>
              </a:solidFill>
            </a:endParaRPr>
          </a:p>
        </p:txBody>
      </p:sp>
      <p:sp>
        <p:nvSpPr>
          <p:cNvPr id="6" name="AutoShape 11" descr="ÐÐ°ÑÑÐ¸Ð½ÐºÐ¸ Ð¿Ð¾ Ð·Ð°Ð¿ÑÐ¾ÑÑ landfi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3784633"/>
            <a:ext cx="4305901" cy="286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1960" y="3390949"/>
            <a:ext cx="4305901" cy="461665"/>
          </a:xfrm>
          <a:prstGeom prst="rect">
            <a:avLst/>
          </a:prstGeom>
          <a:solidFill>
            <a:schemeClr val="bg1">
              <a:lumMod val="85000"/>
              <a:alpha val="49000"/>
            </a:schemeClr>
          </a:solidFill>
        </p:spPr>
        <p:txBody>
          <a:bodyPr wrap="square" rtlCol="0">
            <a:spAutoFit/>
          </a:bodyPr>
          <a:lstStyle/>
          <a:p>
            <a:pPr algn="ctr"/>
            <a:r>
              <a:rPr lang="uk-UA" sz="2400" b="1" dirty="0" smtClean="0">
                <a:solidFill>
                  <a:srgbClr val="FF0000"/>
                </a:solidFill>
              </a:rPr>
              <a:t>Полігони</a:t>
            </a:r>
            <a:endParaRPr lang="uk-UA" sz="2400" b="1" dirty="0">
              <a:solidFill>
                <a:srgbClr val="FF0000"/>
              </a:solidFill>
            </a:endParaRPr>
          </a:p>
        </p:txBody>
      </p:sp>
    </p:spTree>
    <p:extLst>
      <p:ext uri="{BB962C8B-B14F-4D97-AF65-F5344CB8AC3E}">
        <p14:creationId xmlns:p14="http://schemas.microsoft.com/office/powerpoint/2010/main" val="128354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274638"/>
            <a:ext cx="8712968" cy="754062"/>
          </a:xfrm>
        </p:spPr>
        <p:txBody>
          <a:bodyPr>
            <a:normAutofit/>
          </a:bodyPr>
          <a:lstStyle/>
          <a:p>
            <a:r>
              <a:rPr lang="uk-UA" sz="3600" b="1" dirty="0" smtClean="0">
                <a:solidFill>
                  <a:srgbClr val="FF0000"/>
                </a:solidFill>
              </a:rPr>
              <a:t>Ланцюг постачання продуктів харчування</a:t>
            </a:r>
            <a:endParaRPr lang="uk-UA" sz="3600" b="1" dirty="0">
              <a:solidFill>
                <a:srgbClr val="FF0000"/>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4</a:t>
            </a:fld>
            <a:endParaRPr lang="ru-RU"/>
          </a:p>
        </p:txBody>
      </p:sp>
      <p:pic>
        <p:nvPicPr>
          <p:cNvPr id="2050" name="Picture 2" descr="http://www.prisedeterre.net/wp-content/uploads/serve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1" t="8195" r="1973" b="2375"/>
          <a:stretch/>
        </p:blipFill>
        <p:spPr bwMode="auto">
          <a:xfrm>
            <a:off x="467545" y="1028700"/>
            <a:ext cx="7876356" cy="533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2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5" y="274638"/>
            <a:ext cx="8880921" cy="2074242"/>
          </a:xfrm>
        </p:spPr>
        <p:txBody>
          <a:bodyPr>
            <a:noAutofit/>
          </a:bodyPr>
          <a:lstStyle/>
          <a:p>
            <a:r>
              <a:rPr lang="uk-UA" sz="2800" b="1" dirty="0" smtClean="0">
                <a:solidFill>
                  <a:srgbClr val="FF0000"/>
                </a:solidFill>
              </a:rPr>
              <a:t>Вуглецевий слід: </a:t>
            </a:r>
            <a:r>
              <a:rPr lang="uk-UA" sz="2800" dirty="0" smtClean="0">
                <a:solidFill>
                  <a:srgbClr val="FF0000"/>
                </a:solidFill>
              </a:rPr>
              <a:t>Щорічно </a:t>
            </a:r>
            <a:r>
              <a:rPr lang="uk-UA" sz="2800" dirty="0">
                <a:solidFill>
                  <a:srgbClr val="FF0000"/>
                </a:solidFill>
              </a:rPr>
              <a:t>при </a:t>
            </a:r>
            <a:r>
              <a:rPr lang="uk-UA" sz="2800" dirty="0" smtClean="0">
                <a:solidFill>
                  <a:srgbClr val="FF0000"/>
                </a:solidFill>
              </a:rPr>
              <a:t>виробництві їжі, яка згодом псується </a:t>
            </a:r>
            <a:r>
              <a:rPr lang="uk-UA" sz="2800" dirty="0">
                <a:solidFill>
                  <a:srgbClr val="FF0000"/>
                </a:solidFill>
              </a:rPr>
              <a:t>чи </a:t>
            </a:r>
            <a:r>
              <a:rPr lang="uk-UA" sz="2800" dirty="0" smtClean="0">
                <a:solidFill>
                  <a:srgbClr val="FF0000"/>
                </a:solidFill>
              </a:rPr>
              <a:t>викидається</a:t>
            </a:r>
            <a:r>
              <a:rPr lang="uk-UA" sz="2800" dirty="0">
                <a:solidFill>
                  <a:srgbClr val="FF0000"/>
                </a:solidFill>
              </a:rPr>
              <a:t>, а потім </a:t>
            </a:r>
            <a:r>
              <a:rPr lang="uk-UA" sz="2800" dirty="0" smtClean="0">
                <a:solidFill>
                  <a:srgbClr val="FF0000"/>
                </a:solidFill>
              </a:rPr>
              <a:t>розкладається </a:t>
            </a:r>
            <a:r>
              <a:rPr lang="uk-UA" sz="2800" dirty="0">
                <a:solidFill>
                  <a:srgbClr val="FF0000"/>
                </a:solidFill>
              </a:rPr>
              <a:t>на звалищах, генерується 3,3 </a:t>
            </a:r>
            <a:r>
              <a:rPr lang="uk-UA" sz="2800" dirty="0" err="1">
                <a:solidFill>
                  <a:srgbClr val="FF0000"/>
                </a:solidFill>
              </a:rPr>
              <a:t>гігатонни</a:t>
            </a:r>
            <a:r>
              <a:rPr lang="uk-UA" sz="2800" dirty="0">
                <a:solidFill>
                  <a:srgbClr val="FF0000"/>
                </a:solidFill>
              </a:rPr>
              <a:t> парникових </a:t>
            </a:r>
            <a:r>
              <a:rPr lang="uk-UA" sz="2800" dirty="0" smtClean="0">
                <a:solidFill>
                  <a:srgbClr val="FF0000"/>
                </a:solidFill>
              </a:rPr>
              <a:t>газів, що перевищує вуглецевий слід </a:t>
            </a:r>
            <a:r>
              <a:rPr lang="uk-UA" sz="2800" dirty="0">
                <a:solidFill>
                  <a:srgbClr val="FF0000"/>
                </a:solidFill>
              </a:rPr>
              <a:t>будь-якої країни, за винятком Китаю та </a:t>
            </a:r>
            <a:r>
              <a:rPr lang="uk-UA" sz="2800" dirty="0" smtClean="0">
                <a:solidFill>
                  <a:srgbClr val="FF0000"/>
                </a:solidFill>
              </a:rPr>
              <a:t>США</a:t>
            </a:r>
            <a:endParaRPr lang="uk-UA" sz="2800"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5</a:t>
            </a:fld>
            <a:endParaRPr lang="ru-RU"/>
          </a:p>
        </p:txBody>
      </p:sp>
      <p:sp>
        <p:nvSpPr>
          <p:cNvPr id="4" name="AutoShape 2" descr="ÐÐ°ÑÑÐ¸Ð½ÐºÐ¸ Ð¿Ð¾ Ð·Ð°Ð¿ÑÐ¾ÑÑ carbon footprint fo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9" name="Picture 5" descr="http://www.takepart.com/sites/default/files/carbonfootpri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122" y="2564904"/>
            <a:ext cx="6096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16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solidFill>
                  <a:srgbClr val="FF0000"/>
                </a:solidFill>
              </a:rPr>
              <a:t>Харчові відходи посилюють глобальні зміни клімату</a:t>
            </a:r>
            <a:endParaRPr lang="uk-UA" sz="3600" b="1"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6</a:t>
            </a:fld>
            <a:endParaRPr lang="ru-RU"/>
          </a:p>
        </p:txBody>
      </p:sp>
      <p:pic>
        <p:nvPicPr>
          <p:cNvPr id="2050" name="Picture 2" descr="http://www.pngall.com/wp-content/uploads/2017/03/Global-Warming-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21890"/>
            <a:ext cx="5688632" cy="561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6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1498178"/>
          </a:xfrm>
        </p:spPr>
        <p:txBody>
          <a:bodyPr>
            <a:noAutofit/>
          </a:bodyPr>
          <a:lstStyle/>
          <a:p>
            <a:r>
              <a:rPr lang="uk-UA" sz="3600" b="1" dirty="0" smtClean="0">
                <a:solidFill>
                  <a:srgbClr val="FF0000"/>
                </a:solidFill>
              </a:rPr>
              <a:t>Водний слід: </a:t>
            </a:r>
            <a:r>
              <a:rPr lang="uk-UA" sz="3600" dirty="0" smtClean="0">
                <a:solidFill>
                  <a:srgbClr val="FF0000"/>
                </a:solidFill>
              </a:rPr>
              <a:t>¼ води, яка споживається у сільському господарстві,  використовується для їжі, яка згодом стане відходами</a:t>
            </a:r>
            <a:endParaRPr lang="uk-UA" sz="3600"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7</a:t>
            </a:fld>
            <a:endParaRPr lang="ru-RU"/>
          </a:p>
        </p:txBody>
      </p:sp>
      <p:pic>
        <p:nvPicPr>
          <p:cNvPr id="1026" name="Picture 2" descr="http://d2ouvy59p0dg6k.cloudfront.net/img/original/__6.png"/>
          <p:cNvPicPr>
            <a:picLocks noChangeAspect="1" noChangeArrowheads="1"/>
          </p:cNvPicPr>
          <p:nvPr/>
        </p:nvPicPr>
        <p:blipFill rotWithShape="1">
          <a:blip r:embed="rId3">
            <a:extLst>
              <a:ext uri="{28A0092B-C50C-407E-A947-70E740481C1C}">
                <a14:useLocalDpi xmlns:a14="http://schemas.microsoft.com/office/drawing/2010/main" val="0"/>
              </a:ext>
            </a:extLst>
          </a:blip>
          <a:srcRect t="32288"/>
          <a:stretch/>
        </p:blipFill>
        <p:spPr bwMode="auto">
          <a:xfrm>
            <a:off x="1" y="2560682"/>
            <a:ext cx="8892480" cy="389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9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1"/>
            <a:ext cx="9004957" cy="663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07504" y="3933057"/>
            <a:ext cx="5472608" cy="2890292"/>
          </a:xfrm>
          <a:solidFill>
            <a:schemeClr val="bg1">
              <a:lumMod val="85000"/>
            </a:schemeClr>
          </a:solidFill>
        </p:spPr>
        <p:txBody>
          <a:bodyPr>
            <a:noAutofit/>
          </a:bodyPr>
          <a:lstStyle/>
          <a:p>
            <a:r>
              <a:rPr lang="uk-UA" sz="3200" b="1" dirty="0" smtClean="0">
                <a:solidFill>
                  <a:srgbClr val="FF0000"/>
                </a:solidFill>
              </a:rPr>
              <a:t>Землекористування: </a:t>
            </a:r>
            <a:r>
              <a:rPr lang="uk-UA" sz="3200" dirty="0" smtClean="0">
                <a:solidFill>
                  <a:srgbClr val="FF0000"/>
                </a:solidFill>
              </a:rPr>
              <a:t>землі на яких вирощують продукти </a:t>
            </a:r>
            <a:r>
              <a:rPr lang="uk-UA" sz="3200" dirty="0">
                <a:solidFill>
                  <a:srgbClr val="FF0000"/>
                </a:solidFill>
              </a:rPr>
              <a:t>харчування, які згодом </a:t>
            </a:r>
            <a:r>
              <a:rPr lang="uk-UA" sz="3200" dirty="0" smtClean="0">
                <a:solidFill>
                  <a:srgbClr val="FF0000"/>
                </a:solidFill>
              </a:rPr>
              <a:t>стають відходами, </a:t>
            </a:r>
            <a:r>
              <a:rPr lang="uk-UA" sz="3200" dirty="0">
                <a:solidFill>
                  <a:srgbClr val="FF0000"/>
                </a:solidFill>
              </a:rPr>
              <a:t>значно перевищує територію Китаю або </a:t>
            </a:r>
            <a:r>
              <a:rPr lang="uk-UA" sz="3200" dirty="0" smtClean="0">
                <a:solidFill>
                  <a:srgbClr val="FF0000"/>
                </a:solidFill>
              </a:rPr>
              <a:t>Канади </a:t>
            </a:r>
            <a:endParaRPr lang="uk-UA" sz="3200"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27601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solidFill>
                  <a:srgbClr val="FF0000"/>
                </a:solidFill>
              </a:rPr>
              <a:t>Сільське господарство є основною загрозою для </a:t>
            </a:r>
            <a:r>
              <a:rPr lang="uk-UA" sz="3600" b="1" dirty="0" err="1" smtClean="0">
                <a:solidFill>
                  <a:srgbClr val="FF0000"/>
                </a:solidFill>
              </a:rPr>
              <a:t>біорізноманіття</a:t>
            </a:r>
            <a:endParaRPr lang="uk-UA" sz="3600" b="1" dirty="0">
              <a:solidFill>
                <a:srgbClr val="FF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9</a:t>
            </a:fld>
            <a:endParaRPr lang="ru-RU"/>
          </a:p>
        </p:txBody>
      </p:sp>
      <p:pic>
        <p:nvPicPr>
          <p:cNvPr id="3076" name="Picture 4" descr="https://static1.squarespace.com/static/57e01ea36b8f5b62f6667771/t/5be707e7b8a0453fd31baafc/1541867500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49250"/>
            <a:ext cx="7765132" cy="538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657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4276</TotalTime>
  <Words>2429</Words>
  <Application>Microsoft Office PowerPoint</Application>
  <PresentationFormat>Экран (4:3)</PresentationFormat>
  <Paragraphs>120</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Урок 1 «ТВОРИ ДОБРО: РАЦІОНАЛЬНО СПОЖИВАЙ ХАРЧОВІ ПРОДУКТИ»</vt:lpstr>
      <vt:lpstr>Презентация PowerPoint</vt:lpstr>
      <vt:lpstr>Презентация PowerPoint</vt:lpstr>
      <vt:lpstr>Ланцюг постачання продуктів харчування</vt:lpstr>
      <vt:lpstr>Вуглецевий слід: Щорічно при виробництві їжі, яка згодом псується чи викидається, а потім розкладається на звалищах, генерується 3,3 гігатонни парникових газів, що перевищує вуглецевий слід будь-якої країни, за винятком Китаю та США</vt:lpstr>
      <vt:lpstr>Харчові відходи посилюють глобальні зміни клімату</vt:lpstr>
      <vt:lpstr>Водний слід: ¼ води, яка споживається у сільському господарстві,  використовується для їжі, яка згодом стане відходами</vt:lpstr>
      <vt:lpstr>Землекористування: землі на яких вирощують продукти харчування, які згодом стають відходами, значно перевищує територію Китаю або Канади </vt:lpstr>
      <vt:lpstr>Сільське господарство є основною загрозою для біорізноманіття</vt:lpstr>
      <vt:lpstr>Проблема харчових відходів пов'язана із проблемою голоду</vt:lpstr>
      <vt:lpstr>Презентация PowerPoint</vt:lpstr>
      <vt:lpstr>Презентация PowerPoint</vt:lpstr>
      <vt:lpstr>Харчові втрати та харчові відходи</vt:lpstr>
      <vt:lpstr>Харчові відходи виникають через те, що ми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 «ТВОРИ ДОБРО: РАЦІОНАЛЬНО СПОЖИВАЙ ХАРЧОВІ ПРОДУКТИ»</dc:title>
  <dc:creator>Олена</dc:creator>
  <cp:lastModifiedBy>RePack by Diakov</cp:lastModifiedBy>
  <cp:revision>63</cp:revision>
  <dcterms:created xsi:type="dcterms:W3CDTF">2019-03-22T13:12:17Z</dcterms:created>
  <dcterms:modified xsi:type="dcterms:W3CDTF">2019-04-08T12:15:16Z</dcterms:modified>
</cp:coreProperties>
</file>